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8" r:id="rId7"/>
    <p:sldId id="269" r:id="rId8"/>
    <p:sldId id="262" r:id="rId9"/>
    <p:sldId id="263" r:id="rId10"/>
    <p:sldId id="260" r:id="rId11"/>
    <p:sldId id="270" r:id="rId12"/>
    <p:sldId id="261" r:id="rId13"/>
    <p:sldId id="264" r:id="rId14"/>
    <p:sldId id="265" r:id="rId15"/>
    <p:sldId id="267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996C-66EA-42BD-917F-EAED947B81A7}" type="datetimeFigureOut">
              <a:rPr lang="zh-TW" altLang="en-US" smtClean="0"/>
              <a:t>2020/9/7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12AE-8E97-4619-B1D3-D6278895BF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9529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996C-66EA-42BD-917F-EAED947B81A7}" type="datetimeFigureOut">
              <a:rPr lang="zh-TW" altLang="en-US" smtClean="0"/>
              <a:t>2020/9/7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12AE-8E97-4619-B1D3-D6278895BF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2265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996C-66EA-42BD-917F-EAED947B81A7}" type="datetimeFigureOut">
              <a:rPr lang="zh-TW" altLang="en-US" smtClean="0"/>
              <a:t>2020/9/7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12AE-8E97-4619-B1D3-D6278895BF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5951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996C-66EA-42BD-917F-EAED947B81A7}" type="datetimeFigureOut">
              <a:rPr lang="zh-TW" altLang="en-US" smtClean="0"/>
              <a:t>2020/9/7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12AE-8E97-4619-B1D3-D6278895BF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8467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996C-66EA-42BD-917F-EAED947B81A7}" type="datetimeFigureOut">
              <a:rPr lang="zh-TW" altLang="en-US" smtClean="0"/>
              <a:t>2020/9/7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12AE-8E97-4619-B1D3-D6278895BF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5151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996C-66EA-42BD-917F-EAED947B81A7}" type="datetimeFigureOut">
              <a:rPr lang="zh-TW" altLang="en-US" smtClean="0"/>
              <a:t>2020/9/7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12AE-8E97-4619-B1D3-D6278895BF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9825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996C-66EA-42BD-917F-EAED947B81A7}" type="datetimeFigureOut">
              <a:rPr lang="zh-TW" altLang="en-US" smtClean="0"/>
              <a:t>2020/9/7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12AE-8E97-4619-B1D3-D6278895BF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0429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996C-66EA-42BD-917F-EAED947B81A7}" type="datetimeFigureOut">
              <a:rPr lang="zh-TW" altLang="en-US" smtClean="0"/>
              <a:t>2020/9/7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12AE-8E97-4619-B1D3-D6278895BF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7634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996C-66EA-42BD-917F-EAED947B81A7}" type="datetimeFigureOut">
              <a:rPr lang="zh-TW" altLang="en-US" smtClean="0"/>
              <a:t>2020/9/7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12AE-8E97-4619-B1D3-D6278895BF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5629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996C-66EA-42BD-917F-EAED947B81A7}" type="datetimeFigureOut">
              <a:rPr lang="zh-TW" altLang="en-US" smtClean="0"/>
              <a:t>2020/9/7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12AE-8E97-4619-B1D3-D6278895BF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3374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996C-66EA-42BD-917F-EAED947B81A7}" type="datetimeFigureOut">
              <a:rPr lang="zh-TW" altLang="en-US" smtClean="0"/>
              <a:t>2020/9/7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12AE-8E97-4619-B1D3-D6278895BF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8233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B996C-66EA-42BD-917F-EAED947B81A7}" type="datetimeFigureOut">
              <a:rPr lang="zh-TW" altLang="en-US" smtClean="0"/>
              <a:t>2020/9/7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212AE-8E97-4619-B1D3-D6278895BF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8152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GdxOC9o5emU&amp;feature=youtu.be&amp;list=PLQm7Z_5e808EK3eAEtxWD2u07q4B2WDK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29790" y="724073"/>
            <a:ext cx="9144000" cy="1047404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如何以</a:t>
            </a:r>
            <a:r>
              <a:rPr lang="zh-TW" altLang="en-U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縣市帳號</a:t>
            </a:r>
            <a:r>
              <a:rPr lang="zh-TW" alt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登入教育雲</a:t>
            </a:r>
            <a:r>
              <a:rPr lang="en-US" altLang="zh-TW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zh-TW" altLang="en-U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學生</a:t>
            </a:r>
            <a:r>
              <a:rPr lang="en-US" altLang="zh-TW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zh-TW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6190" y="2635135"/>
            <a:ext cx="3657600" cy="4010025"/>
          </a:xfrm>
          <a:prstGeom prst="rect">
            <a:avLst/>
          </a:prstGeom>
        </p:spPr>
      </p:pic>
      <p:sp>
        <p:nvSpPr>
          <p:cNvPr id="5" name="橢圓形圖說文字 4"/>
          <p:cNvSpPr/>
          <p:nvPr/>
        </p:nvSpPr>
        <p:spPr>
          <a:xfrm>
            <a:off x="3333404" y="4123112"/>
            <a:ext cx="2402378" cy="1695797"/>
          </a:xfrm>
          <a:prstGeom prst="wedgeEllipseCallout">
            <a:avLst>
              <a:gd name="adj1" fmla="val 89893"/>
              <a:gd name="adj2" fmla="val 49755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按</a:t>
            </a:r>
            <a:endParaRPr lang="en-US" altLang="zh-TW" dirty="0"/>
          </a:p>
          <a:p>
            <a:pPr algn="ctr"/>
            <a:r>
              <a:rPr lang="zh-TW" altLang="en-US" dirty="0">
                <a:solidFill>
                  <a:srgbClr val="FF0000"/>
                </a:solidFill>
              </a:rPr>
              <a:t>教育體系單一簽入服務</a:t>
            </a:r>
          </a:p>
        </p:txBody>
      </p:sp>
      <p:sp>
        <p:nvSpPr>
          <p:cNvPr id="6" name="橢圓 5"/>
          <p:cNvSpPr/>
          <p:nvPr/>
        </p:nvSpPr>
        <p:spPr>
          <a:xfrm>
            <a:off x="6833062" y="5660967"/>
            <a:ext cx="1911928" cy="60682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454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932622" cy="1325563"/>
          </a:xfrm>
        </p:spPr>
        <p:txBody>
          <a:bodyPr>
            <a:normAutofit/>
          </a:bodyPr>
          <a:lstStyle/>
          <a:p>
            <a:r>
              <a:rPr lang="zh-TW" altLang="en-US" sz="2000" dirty="0"/>
              <a:t>常用的兩個功能 </a:t>
            </a:r>
            <a:r>
              <a:rPr lang="en-US" altLang="zh-TW" sz="2000" dirty="0"/>
              <a:t>1</a:t>
            </a:r>
            <a:r>
              <a:rPr lang="zh-TW" altLang="en-US" sz="2000" dirty="0"/>
              <a:t>登入</a:t>
            </a:r>
            <a:r>
              <a:rPr lang="en-US" altLang="zh-TW" sz="2000" dirty="0"/>
              <a:t>(</a:t>
            </a:r>
            <a:r>
              <a:rPr lang="zh-TW" altLang="en-US" sz="2000" dirty="0"/>
              <a:t>登出</a:t>
            </a:r>
            <a:r>
              <a:rPr lang="en-US" altLang="zh-TW" sz="2000" dirty="0"/>
              <a:t>)  2.</a:t>
            </a:r>
            <a:r>
              <a:rPr lang="zh-TW" altLang="en-US" sz="2000" dirty="0"/>
              <a:t>介接應用服務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1171" y="1825625"/>
            <a:ext cx="8909658" cy="4351338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6267796" y="1690689"/>
            <a:ext cx="598517" cy="5454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8511539" y="1690689"/>
            <a:ext cx="598517" cy="5454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774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教育雲端帳號登入</a:t>
            </a:r>
            <a:r>
              <a:rPr lang="en-US" altLang="zh-TW" dirty="0"/>
              <a:t>,</a:t>
            </a:r>
            <a:r>
              <a:rPr lang="zh-TW" altLang="en-US" dirty="0"/>
              <a:t>不易塞車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7058" y="1825625"/>
            <a:ext cx="937788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319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/>
              <a:t>按登入</a:t>
            </a:r>
            <a:r>
              <a:rPr lang="en-US" altLang="zh-TW" sz="2800" dirty="0"/>
              <a:t>-------------</a:t>
            </a:r>
            <a:r>
              <a:rPr lang="en-US" altLang="zh-TW" sz="2800" dirty="0">
                <a:sym typeface="Wingdings" panose="05000000000000000000" pitchFamily="2" charset="2"/>
              </a:rPr>
              <a:t></a:t>
            </a:r>
            <a:r>
              <a:rPr lang="zh-TW" altLang="en-US" sz="2800" dirty="0">
                <a:sym typeface="Wingdings" panose="05000000000000000000" pitchFamily="2" charset="2"/>
              </a:rPr>
              <a:t>注意要看到</a:t>
            </a:r>
            <a:r>
              <a:rPr lang="en-US" altLang="zh-TW" sz="2800" dirty="0">
                <a:sym typeface="Wingdings" panose="05000000000000000000" pitchFamily="2" charset="2"/>
              </a:rPr>
              <a:t>【</a:t>
            </a:r>
            <a:r>
              <a:rPr lang="zh-TW" altLang="en-US" sz="2800" dirty="0">
                <a:sym typeface="Wingdings" panose="05000000000000000000" pitchFamily="2" charset="2"/>
              </a:rPr>
              <a:t>地球圖示</a:t>
            </a:r>
            <a:r>
              <a:rPr lang="en-US" altLang="zh-TW" sz="2800" dirty="0">
                <a:sym typeface="Wingdings" panose="05000000000000000000" pitchFamily="2" charset="2"/>
              </a:rPr>
              <a:t>】 </a:t>
            </a:r>
            <a:br>
              <a:rPr lang="en-US" altLang="zh-TW" sz="2800" dirty="0">
                <a:sym typeface="Wingdings" panose="05000000000000000000" pitchFamily="2" charset="2"/>
              </a:rPr>
            </a:br>
            <a:r>
              <a:rPr lang="en-US" altLang="zh-TW" sz="2800" dirty="0">
                <a:sym typeface="Wingdings" panose="05000000000000000000" pitchFamily="2" charset="2"/>
              </a:rPr>
              <a:t>                       </a:t>
            </a:r>
            <a:r>
              <a:rPr lang="zh-TW" altLang="en-US" sz="2800" dirty="0">
                <a:sym typeface="Wingdings" panose="05000000000000000000" pitchFamily="2" charset="2"/>
              </a:rPr>
              <a:t>表示即將進入</a:t>
            </a:r>
            <a:r>
              <a:rPr lang="en-US" altLang="zh-TW" sz="2800" dirty="0">
                <a:sym typeface="Wingdings" panose="05000000000000000000" pitchFamily="2" charset="2"/>
              </a:rPr>
              <a:t>【</a:t>
            </a:r>
            <a:r>
              <a:rPr lang="zh-TW" altLang="en-US" sz="2800" dirty="0">
                <a:solidFill>
                  <a:srgbClr val="00B050"/>
                </a:solidFill>
                <a:sym typeface="Wingdings" panose="05000000000000000000" pitchFamily="2" charset="2"/>
              </a:rPr>
              <a:t>教育體系</a:t>
            </a:r>
            <a:r>
              <a:rPr lang="zh-TW" altLang="en-US" sz="2800" dirty="0">
                <a:solidFill>
                  <a:srgbClr val="FF0000"/>
                </a:solidFill>
                <a:sym typeface="Wingdings" panose="05000000000000000000" pitchFamily="2" charset="2"/>
              </a:rPr>
              <a:t>單一簽入服務</a:t>
            </a:r>
            <a:r>
              <a:rPr lang="en-US" altLang="zh-TW" sz="2800" dirty="0">
                <a:sym typeface="Wingdings" panose="05000000000000000000" pitchFamily="2" charset="2"/>
              </a:rPr>
              <a:t>】</a:t>
            </a:r>
            <a:endParaRPr lang="zh-TW" altLang="en-US" sz="2800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2622" y="1825625"/>
            <a:ext cx="5151584" cy="435133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089" y="1377404"/>
            <a:ext cx="1085850" cy="1152525"/>
          </a:xfrm>
          <a:prstGeom prst="rect">
            <a:avLst/>
          </a:prstGeom>
        </p:spPr>
      </p:pic>
      <p:sp>
        <p:nvSpPr>
          <p:cNvPr id="7" name="橢圓 6"/>
          <p:cNvSpPr/>
          <p:nvPr/>
        </p:nvSpPr>
        <p:spPr>
          <a:xfrm>
            <a:off x="5223163" y="5218057"/>
            <a:ext cx="1659775" cy="717230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0739" y="1953667"/>
            <a:ext cx="2114550" cy="685800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5719156" y="1940071"/>
            <a:ext cx="598517" cy="5454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5183432" y="17511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</a:t>
            </a:r>
            <a:endParaRPr lang="zh-TW" alt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62749" y="4938306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</a:t>
            </a:r>
            <a:endParaRPr lang="zh-TW" alt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4116" y="2951018"/>
            <a:ext cx="3441214" cy="2152217"/>
          </a:xfrm>
          <a:prstGeom prst="rect">
            <a:avLst/>
          </a:prstGeom>
        </p:spPr>
      </p:pic>
      <p:sp>
        <p:nvSpPr>
          <p:cNvPr id="13" name="橢圓 12"/>
          <p:cNvSpPr/>
          <p:nvPr/>
        </p:nvSpPr>
        <p:spPr>
          <a:xfrm>
            <a:off x="10091651" y="3150959"/>
            <a:ext cx="656705" cy="717230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8845537" y="2177802"/>
            <a:ext cx="26132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3</a:t>
            </a:r>
            <a:r>
              <a:rPr lang="zh-TW" alt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桃園市</a:t>
            </a:r>
            <a:endParaRPr lang="zh-TW" alt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3479" y="5298308"/>
            <a:ext cx="3415736" cy="1126656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8315792" y="4641570"/>
            <a:ext cx="34628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4 </a:t>
            </a:r>
            <a:r>
              <a:rPr lang="zh-TW" alt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學生登入</a:t>
            </a:r>
            <a:endParaRPr lang="zh-TW" alt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29814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依順序</a:t>
            </a:r>
            <a:r>
              <a:rPr lang="en-US" altLang="zh-TW">
                <a:sym typeface="Wingdings" panose="05000000000000000000" pitchFamily="2" charset="2"/>
              </a:rPr>
              <a:t></a:t>
            </a:r>
            <a:r>
              <a:rPr lang="zh-TW" altLang="en-US"/>
              <a:t>回答</a:t>
            </a:r>
            <a:r>
              <a:rPr lang="zh-TW" altLang="en-US" dirty="0"/>
              <a:t>以下問題即可登入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046" y="1767435"/>
            <a:ext cx="5383098" cy="4351338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949189" y="2737477"/>
            <a:ext cx="4872645" cy="25387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2287" y="1690688"/>
            <a:ext cx="2631997" cy="1859152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9989" y="3574472"/>
            <a:ext cx="5679762" cy="2909455"/>
          </a:xfrm>
          <a:prstGeom prst="rect">
            <a:avLst/>
          </a:prstGeom>
        </p:spPr>
      </p:pic>
      <p:sp>
        <p:nvSpPr>
          <p:cNvPr id="7" name="橢圓 6"/>
          <p:cNvSpPr/>
          <p:nvPr/>
        </p:nvSpPr>
        <p:spPr>
          <a:xfrm>
            <a:off x="6332287" y="2809702"/>
            <a:ext cx="2624205" cy="99938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8304414" y="5761168"/>
            <a:ext cx="2111179" cy="74739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291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/>
          <p:cNvPicPr>
            <a:picLocks noChangeAspect="1"/>
          </p:cNvPicPr>
          <p:nvPr/>
        </p:nvPicPr>
        <p:blipFill rotWithShape="1">
          <a:blip r:embed="rId2"/>
          <a:srcRect l="21634"/>
          <a:stretch/>
        </p:blipFill>
        <p:spPr>
          <a:xfrm>
            <a:off x="973667" y="1439543"/>
            <a:ext cx="8476596" cy="4805443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登入成功後</a:t>
            </a:r>
          </a:p>
        </p:txBody>
      </p:sp>
      <p:sp>
        <p:nvSpPr>
          <p:cNvPr id="5" name="橢圓 4"/>
          <p:cNvSpPr/>
          <p:nvPr/>
        </p:nvSpPr>
        <p:spPr>
          <a:xfrm>
            <a:off x="4836529" y="1341090"/>
            <a:ext cx="598517" cy="5454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6987019" y="1270033"/>
            <a:ext cx="961008" cy="5454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形圖說文字 6"/>
          <p:cNvSpPr/>
          <p:nvPr/>
        </p:nvSpPr>
        <p:spPr>
          <a:xfrm>
            <a:off x="4379267" y="2030126"/>
            <a:ext cx="1786467" cy="1134533"/>
          </a:xfrm>
          <a:prstGeom prst="wedgeEllipseCallout">
            <a:avLst>
              <a:gd name="adj1" fmla="val -7089"/>
              <a:gd name="adj2" fmla="val -60634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表示成功</a:t>
            </a:r>
            <a:r>
              <a:rPr lang="en-US" altLang="zh-TW" dirty="0"/>
              <a:t>,</a:t>
            </a:r>
            <a:r>
              <a:rPr lang="zh-TW" altLang="en-US" dirty="0">
                <a:solidFill>
                  <a:srgbClr val="FF0000"/>
                </a:solidFill>
              </a:rPr>
              <a:t>不要按</a:t>
            </a:r>
          </a:p>
        </p:txBody>
      </p:sp>
      <p:sp>
        <p:nvSpPr>
          <p:cNvPr id="9" name="矩形 8"/>
          <p:cNvSpPr/>
          <p:nvPr/>
        </p:nvSpPr>
        <p:spPr>
          <a:xfrm>
            <a:off x="4836529" y="53283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174792" y="56624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801" y="2286000"/>
            <a:ext cx="5698002" cy="4234555"/>
          </a:xfrm>
          <a:prstGeom prst="rect">
            <a:avLst/>
          </a:prstGeom>
        </p:spPr>
      </p:pic>
      <p:sp>
        <p:nvSpPr>
          <p:cNvPr id="14" name="向右箭號 13"/>
          <p:cNvSpPr/>
          <p:nvPr/>
        </p:nvSpPr>
        <p:spPr>
          <a:xfrm>
            <a:off x="5727469" y="4206240"/>
            <a:ext cx="656706" cy="365760"/>
          </a:xfrm>
          <a:prstGeom prst="rightArrow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4751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sz="2200" dirty="0"/>
              <a:t>先學習使用因材網</a:t>
            </a:r>
            <a:r>
              <a:rPr lang="en-US" altLang="zh-TW" sz="2200" dirty="0"/>
              <a:t>—</a:t>
            </a:r>
            <a:r>
              <a:rPr lang="zh-TW" altLang="en-US" sz="2200" dirty="0"/>
              <a:t>順便綁定自己帳號</a:t>
            </a:r>
            <a:br>
              <a:rPr lang="en-US" altLang="zh-TW" sz="2200" dirty="0"/>
            </a:br>
            <a:r>
              <a:rPr lang="en-US" altLang="zh-TW" dirty="0"/>
              <a:t>    </a:t>
            </a:r>
            <a:br>
              <a:rPr lang="en-US" altLang="zh-TW" dirty="0"/>
            </a:br>
            <a:r>
              <a:rPr lang="en-US" altLang="zh-TW" dirty="0"/>
              <a:t>    </a:t>
            </a:r>
            <a:r>
              <a:rPr lang="zh-TW" altLang="en-US" dirty="0"/>
              <a:t>讓</a:t>
            </a:r>
            <a:r>
              <a:rPr lang="en-US" altLang="zh-TW" dirty="0"/>
              <a:t>—</a:t>
            </a:r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教育雲的帳號  </a:t>
            </a:r>
            <a:r>
              <a:rPr lang="zh-TW" altLang="en-US" dirty="0"/>
              <a:t>和  </a:t>
            </a:r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因材網帳號</a:t>
            </a:r>
            <a:r>
              <a:rPr lang="en-US" altLang="zh-TW" dirty="0"/>
              <a:t>—</a:t>
            </a:r>
            <a:r>
              <a:rPr lang="zh-TW" altLang="en-US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同步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9238" y="1942408"/>
            <a:ext cx="5698002" cy="4234555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2193082" y="2987010"/>
            <a:ext cx="841063" cy="54543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3287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163" y="799584"/>
            <a:ext cx="7318837" cy="3996367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4472247" y="2230086"/>
            <a:ext cx="4056611" cy="75601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2836" y="3746625"/>
            <a:ext cx="4257675" cy="1304925"/>
          </a:xfrm>
          <a:prstGeom prst="rect">
            <a:avLst/>
          </a:prstGeom>
        </p:spPr>
      </p:pic>
      <p:sp>
        <p:nvSpPr>
          <p:cNvPr id="7" name="向下箭號 6"/>
          <p:cNvSpPr/>
          <p:nvPr/>
        </p:nvSpPr>
        <p:spPr>
          <a:xfrm>
            <a:off x="6758248" y="3034488"/>
            <a:ext cx="457200" cy="712137"/>
          </a:xfrm>
          <a:prstGeom prst="downArrow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4786963" y="1119432"/>
            <a:ext cx="330250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2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1</a:t>
            </a:r>
            <a:r>
              <a:rPr lang="zh-TW" altLang="en-US" sz="2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選正確的班級</a:t>
            </a:r>
            <a:r>
              <a:rPr lang="en-US" altLang="zh-TW" sz="2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(</a:t>
            </a:r>
            <a:r>
              <a:rPr lang="zh-TW" altLang="en-US" sz="2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很重要</a:t>
            </a:r>
            <a:r>
              <a:rPr lang="en-US" altLang="zh-TW" sz="2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)</a:t>
            </a:r>
            <a:endParaRPr lang="zh-TW" altLang="en-US" sz="2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9" name="橢圓 8"/>
          <p:cNvSpPr/>
          <p:nvPr/>
        </p:nvSpPr>
        <p:spPr>
          <a:xfrm>
            <a:off x="2504901" y="1717144"/>
            <a:ext cx="3097878" cy="75601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8416326" y="2340947"/>
            <a:ext cx="318532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2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2</a:t>
            </a:r>
            <a:r>
              <a:rPr lang="zh-TW" altLang="en-US" sz="2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選擇</a:t>
            </a:r>
            <a:r>
              <a:rPr lang="en-US" altLang="zh-TW" sz="2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sym typeface="Wingdings" panose="05000000000000000000" pitchFamily="2" charset="2"/>
              </a:rPr>
              <a:t></a:t>
            </a:r>
            <a:r>
              <a:rPr lang="zh-TW" altLang="en-US" sz="2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我有因材網帳號</a:t>
            </a:r>
          </a:p>
        </p:txBody>
      </p:sp>
      <p:sp>
        <p:nvSpPr>
          <p:cNvPr id="11" name="矩形 10"/>
          <p:cNvSpPr/>
          <p:nvPr/>
        </p:nvSpPr>
        <p:spPr>
          <a:xfrm>
            <a:off x="8225544" y="3284960"/>
            <a:ext cx="310373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4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最後</a:t>
            </a:r>
            <a:r>
              <a:rPr lang="en-US" altLang="zh-TW" sz="24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sym typeface="Wingdings" panose="05000000000000000000" pitchFamily="2" charset="2"/>
              </a:rPr>
              <a:t></a:t>
            </a:r>
            <a:r>
              <a:rPr lang="zh-TW" altLang="en-US" sz="24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填入</a:t>
            </a:r>
            <a:r>
              <a:rPr lang="en-US" altLang="zh-TW" sz="24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6</a:t>
            </a:r>
            <a:r>
              <a:rPr lang="zh-TW" altLang="en-US" sz="24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碼的學號</a:t>
            </a:r>
          </a:p>
        </p:txBody>
      </p:sp>
      <p:sp>
        <p:nvSpPr>
          <p:cNvPr id="12" name="矩形 11"/>
          <p:cNvSpPr/>
          <p:nvPr/>
        </p:nvSpPr>
        <p:spPr>
          <a:xfrm>
            <a:off x="3932510" y="4992566"/>
            <a:ext cx="5382953" cy="87405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不可以</a:t>
            </a:r>
            <a:r>
              <a:rPr lang="zh-TW" altLang="en-US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輸入你的</a:t>
            </a:r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名牌號碼</a:t>
            </a:r>
            <a:r>
              <a:rPr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zh-TW" altLang="en-US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不知道問老師</a:t>
            </a:r>
            <a:r>
              <a:rPr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!!!!</a:t>
            </a:r>
            <a:endParaRPr lang="zh-TW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7866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確認</a:t>
            </a:r>
            <a:r>
              <a:rPr lang="en-US" altLang="zh-TW" dirty="0"/>
              <a:t>【</a:t>
            </a:r>
            <a:r>
              <a:rPr lang="zh-TW" altLang="en-US" dirty="0"/>
              <a:t>班級</a:t>
            </a:r>
            <a:r>
              <a:rPr lang="en-US" altLang="zh-TW" dirty="0"/>
              <a:t>】---【</a:t>
            </a:r>
            <a:r>
              <a:rPr lang="zh-TW" altLang="en-US" dirty="0"/>
              <a:t>學號</a:t>
            </a:r>
            <a:r>
              <a:rPr lang="en-US" altLang="zh-TW" dirty="0"/>
              <a:t>】</a:t>
            </a:r>
            <a:r>
              <a:rPr lang="zh-TW" altLang="en-US" dirty="0"/>
              <a:t>正確後，</a:t>
            </a:r>
            <a:br>
              <a:rPr lang="en-US" altLang="zh-TW" dirty="0"/>
            </a:br>
            <a:r>
              <a:rPr lang="en-US" altLang="zh-TW" dirty="0"/>
              <a:t>                               </a:t>
            </a:r>
            <a:r>
              <a:rPr lang="zh-TW" altLang="en-US" dirty="0"/>
              <a:t>才按   </a:t>
            </a:r>
            <a:r>
              <a:rPr lang="zh-TW" altLang="en-US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完成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883" y="1812175"/>
            <a:ext cx="7931387" cy="325935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7964" y="3926745"/>
            <a:ext cx="2169389" cy="127611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橢圓 5"/>
          <p:cNvSpPr/>
          <p:nvPr/>
        </p:nvSpPr>
        <p:spPr>
          <a:xfrm>
            <a:off x="3134360" y="4179047"/>
            <a:ext cx="1236133" cy="74739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向下箭號 6"/>
          <p:cNvSpPr/>
          <p:nvPr/>
        </p:nvSpPr>
        <p:spPr>
          <a:xfrm rot="16200000">
            <a:off x="4661661" y="4196673"/>
            <a:ext cx="457200" cy="712137"/>
          </a:xfrm>
          <a:prstGeom prst="downArrow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9969" y="3526414"/>
            <a:ext cx="3314700" cy="1800225"/>
          </a:xfrm>
          <a:prstGeom prst="rect">
            <a:avLst/>
          </a:prstGeom>
        </p:spPr>
      </p:pic>
      <p:sp>
        <p:nvSpPr>
          <p:cNvPr id="9" name="橢圓 8"/>
          <p:cNvSpPr/>
          <p:nvPr/>
        </p:nvSpPr>
        <p:spPr>
          <a:xfrm>
            <a:off x="9060873" y="3225338"/>
            <a:ext cx="1029482" cy="70140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6985802" y="2665030"/>
            <a:ext cx="5179623" cy="461665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4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sym typeface="Wingdings" panose="05000000000000000000" pitchFamily="2" charset="2"/>
              </a:rPr>
              <a:t>確認班級是否正確</a:t>
            </a:r>
            <a:r>
              <a:rPr lang="en-US" altLang="zh-TW" sz="24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sym typeface="Wingdings" panose="05000000000000000000" pitchFamily="2" charset="2"/>
              </a:rPr>
              <a:t></a:t>
            </a:r>
            <a:r>
              <a:rPr lang="zh-TW" altLang="en-US" sz="24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sym typeface="Wingdings" panose="05000000000000000000" pitchFamily="2" charset="2"/>
              </a:rPr>
              <a:t>不對</a:t>
            </a:r>
            <a:r>
              <a:rPr lang="en-US" altLang="zh-TW" sz="24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sym typeface="Wingdings" panose="05000000000000000000" pitchFamily="2" charset="2"/>
              </a:rPr>
              <a:t>,</a:t>
            </a:r>
            <a:r>
              <a:rPr lang="zh-TW" altLang="en-US" sz="24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sym typeface="Wingdings" panose="05000000000000000000" pitchFamily="2" charset="2"/>
              </a:rPr>
              <a:t>請告訴老師</a:t>
            </a:r>
            <a:endParaRPr lang="zh-TW" altLang="en-US" sz="240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0999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443061" y="645418"/>
            <a:ext cx="11026692" cy="1999877"/>
          </a:xfrm>
        </p:spPr>
        <p:txBody>
          <a:bodyPr>
            <a:normAutofit fontScale="90000"/>
          </a:bodyPr>
          <a:lstStyle/>
          <a:p>
            <a:r>
              <a:rPr lang="zh-TW" altLang="en-US" dirty="0"/>
              <a:t>學生</a:t>
            </a:r>
            <a:br>
              <a:rPr lang="en-US" altLang="zh-TW" dirty="0">
                <a:sym typeface="Wingdings" panose="05000000000000000000" pitchFamily="2" charset="2"/>
              </a:rPr>
            </a:br>
            <a:r>
              <a:rPr lang="en-US" altLang="zh-TW" dirty="0">
                <a:sym typeface="Wingdings" panose="05000000000000000000" pitchFamily="2" charset="2"/>
              </a:rPr>
              <a:t>    1.</a:t>
            </a:r>
            <a:r>
              <a:rPr lang="zh-TW" altLang="en-US" dirty="0">
                <a:sym typeface="Wingdings" panose="05000000000000000000" pitchFamily="2" charset="2"/>
              </a:rPr>
              <a:t>先完成</a:t>
            </a:r>
            <a:r>
              <a:rPr lang="zh-TW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我的任務</a:t>
            </a:r>
            <a:r>
              <a:rPr lang="en-US" altLang="zh-TW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zh-TW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才有任務診斷報告</a:t>
            </a:r>
            <a:br>
              <a:rPr lang="en-US" altLang="zh-TW" dirty="0">
                <a:solidFill>
                  <a:srgbClr val="FF0000"/>
                </a:solidFill>
                <a:sym typeface="Wingdings" panose="05000000000000000000" pitchFamily="2" charset="2"/>
              </a:rPr>
            </a:br>
            <a:r>
              <a:rPr lang="en-US" altLang="zh-TW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br>
              <a:rPr lang="en-US" altLang="zh-TW" dirty="0">
                <a:solidFill>
                  <a:srgbClr val="FF0000"/>
                </a:solidFill>
                <a:sym typeface="Wingdings" panose="05000000000000000000" pitchFamily="2" charset="2"/>
              </a:rPr>
            </a:br>
            <a:r>
              <a:rPr lang="en-US" altLang="zh-TW" sz="3100" dirty="0">
                <a:sym typeface="Wingdings" panose="05000000000000000000" pitchFamily="2" charset="2"/>
              </a:rPr>
              <a:t>    2.</a:t>
            </a:r>
            <a:r>
              <a:rPr lang="zh-TW" altLang="en-US" sz="3100" dirty="0">
                <a:sym typeface="Wingdings" panose="05000000000000000000" pitchFamily="2" charset="2"/>
              </a:rPr>
              <a:t>我的診斷報告</a:t>
            </a:r>
            <a:r>
              <a:rPr lang="en-US" altLang="zh-TW" sz="3100" dirty="0">
                <a:sym typeface="Wingdings" panose="05000000000000000000" pitchFamily="2" charset="2"/>
              </a:rPr>
              <a:t></a:t>
            </a:r>
            <a:r>
              <a:rPr lang="en-US" altLang="zh-TW" sz="3100" dirty="0">
                <a:solidFill>
                  <a:srgbClr val="FF0000"/>
                </a:solidFill>
                <a:sym typeface="Wingdings" panose="05000000000000000000" pitchFamily="2" charset="2"/>
              </a:rPr>
              <a:t>【</a:t>
            </a:r>
            <a:r>
              <a:rPr lang="zh-TW" altLang="en-US" sz="3100" dirty="0">
                <a:solidFill>
                  <a:srgbClr val="FF0000"/>
                </a:solidFill>
                <a:sym typeface="Wingdings" panose="05000000000000000000" pitchFamily="2" charset="2"/>
              </a:rPr>
              <a:t>任務診斷報告</a:t>
            </a:r>
            <a:r>
              <a:rPr lang="en-US" altLang="zh-TW" sz="3100" dirty="0">
                <a:solidFill>
                  <a:srgbClr val="FF0000"/>
                </a:solidFill>
                <a:sym typeface="Wingdings" panose="05000000000000000000" pitchFamily="2" charset="2"/>
              </a:rPr>
              <a:t>】</a:t>
            </a:r>
            <a:r>
              <a:rPr lang="zh-TW" altLang="en-US" sz="2700" dirty="0">
                <a:sym typeface="Wingdings" panose="05000000000000000000" pitchFamily="2" charset="2"/>
              </a:rPr>
              <a:t>或基本學力測驗</a:t>
            </a:r>
            <a:r>
              <a:rPr lang="en-US" altLang="zh-TW" sz="2700" dirty="0">
                <a:sym typeface="Wingdings" panose="05000000000000000000" pitchFamily="2" charset="2"/>
              </a:rPr>
              <a:t></a:t>
            </a:r>
            <a:r>
              <a:rPr lang="zh-TW" altLang="en-US" sz="2200" dirty="0">
                <a:sym typeface="Wingdings" panose="05000000000000000000" pitchFamily="2" charset="2"/>
              </a:rPr>
              <a:t>可以看到錯的項目</a:t>
            </a:r>
            <a:r>
              <a:rPr lang="en-US" altLang="zh-TW" sz="2200" dirty="0">
                <a:sym typeface="Wingdings" panose="05000000000000000000" pitchFamily="2" charset="2"/>
              </a:rPr>
              <a:t>,   </a:t>
            </a:r>
            <a:br>
              <a:rPr lang="en-US" altLang="zh-TW" sz="2200" dirty="0">
                <a:sym typeface="Wingdings" panose="05000000000000000000" pitchFamily="2" charset="2"/>
              </a:rPr>
            </a:br>
            <a:br>
              <a:rPr lang="en-US" altLang="zh-TW" dirty="0">
                <a:sym typeface="Wingdings" panose="05000000000000000000" pitchFamily="2" charset="2"/>
              </a:rPr>
            </a:b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5458691" y="3731491"/>
            <a:ext cx="674254" cy="4156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745" y="3060931"/>
            <a:ext cx="10058400" cy="217239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1381" y="3037602"/>
            <a:ext cx="1480111" cy="1196049"/>
          </a:xfrm>
          <a:prstGeom prst="rect">
            <a:avLst/>
          </a:prstGeom>
        </p:spPr>
      </p:pic>
      <p:sp>
        <p:nvSpPr>
          <p:cNvPr id="8" name="橢圓 7"/>
          <p:cNvSpPr/>
          <p:nvPr/>
        </p:nvSpPr>
        <p:spPr>
          <a:xfrm>
            <a:off x="5543550" y="3164532"/>
            <a:ext cx="1162050" cy="90459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5745108" y="5405273"/>
            <a:ext cx="57246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學生超好用的功能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E045015-D347-46E3-9D5B-3AAD5238C394}"/>
              </a:ext>
            </a:extLst>
          </p:cNvPr>
          <p:cNvSpPr/>
          <p:nvPr/>
        </p:nvSpPr>
        <p:spPr>
          <a:xfrm>
            <a:off x="3453684" y="2069252"/>
            <a:ext cx="65101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sym typeface="Wingdings" panose="05000000000000000000" pitchFamily="2" charset="2"/>
              </a:rPr>
              <a:t>有教學影片要先看！</a:t>
            </a:r>
            <a:endParaRPr lang="zh-TW" alt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272D7A2D-6B2B-4547-B621-56BEE03E4C10}"/>
              </a:ext>
            </a:extLst>
          </p:cNvPr>
          <p:cNvSpPr/>
          <p:nvPr/>
        </p:nvSpPr>
        <p:spPr>
          <a:xfrm>
            <a:off x="8548255" y="3560618"/>
            <a:ext cx="1970116" cy="211143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F9DC084-52C9-4873-89E4-EB4ECB4531F3}"/>
              </a:ext>
            </a:extLst>
          </p:cNvPr>
          <p:cNvSpPr/>
          <p:nvPr/>
        </p:nvSpPr>
        <p:spPr>
          <a:xfrm>
            <a:off x="8696325" y="4314825"/>
            <a:ext cx="1609725" cy="311133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任務診斷報告</a:t>
            </a:r>
          </a:p>
        </p:txBody>
      </p:sp>
    </p:spTree>
    <p:extLst>
      <p:ext uri="{BB962C8B-B14F-4D97-AF65-F5344CB8AC3E}">
        <p14:creationId xmlns:p14="http://schemas.microsoft.com/office/powerpoint/2010/main" val="4248207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10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513C22F-AAEE-46E9-A7AF-7E2BB9FAA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 </a:t>
            </a:r>
            <a:r>
              <a:rPr lang="zh-TW" altLang="en-US" dirty="0"/>
              <a:t>                  學生使用需    </a:t>
            </a:r>
            <a:r>
              <a:rPr lang="zh-TW" alt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注意  ！！！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A197A08-2F61-4056-833A-F00ED1108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63825"/>
            <a:ext cx="11144250" cy="4351338"/>
          </a:xfrm>
        </p:spPr>
        <p:txBody>
          <a:bodyPr/>
          <a:lstStyle/>
          <a:p>
            <a:r>
              <a:rPr lang="zh-TW" altLang="en-US" dirty="0"/>
              <a:t>如果學生看</a:t>
            </a:r>
            <a:r>
              <a:rPr lang="zh-TW" alt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影片中</a:t>
            </a:r>
            <a:r>
              <a:rPr lang="en-US" altLang="zh-TW" dirty="0"/>
              <a:t>,</a:t>
            </a:r>
            <a:r>
              <a:rPr lang="zh-TW" altLang="en-US" dirty="0"/>
              <a:t>就</a:t>
            </a:r>
            <a:r>
              <a:rPr lang="zh-TW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不能切換視窗</a:t>
            </a:r>
            <a:r>
              <a:rPr lang="en-US" altLang="zh-TW" dirty="0"/>
              <a:t>--&gt;</a:t>
            </a:r>
            <a:r>
              <a:rPr lang="zh-TW" altLang="en-US" dirty="0"/>
              <a:t>不能玩別的</a:t>
            </a:r>
            <a:r>
              <a:rPr lang="en-US" altLang="zh-TW" dirty="0"/>
              <a:t>,</a:t>
            </a:r>
            <a:r>
              <a:rPr lang="zh-TW" altLang="en-US" dirty="0"/>
              <a:t>否則影片會</a:t>
            </a:r>
            <a:r>
              <a:rPr lang="zh-TW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中斷</a:t>
            </a:r>
            <a:br>
              <a:rPr lang="zh-TW" altLang="en-US" dirty="0"/>
            </a:br>
            <a:br>
              <a:rPr lang="zh-TW" altLang="en-US" dirty="0"/>
            </a:br>
            <a:endParaRPr lang="en-US" altLang="zh-TW" dirty="0"/>
          </a:p>
          <a:p>
            <a:r>
              <a:rPr lang="zh-TW" altLang="en-US" dirty="0"/>
              <a:t>有</a:t>
            </a:r>
            <a:r>
              <a:rPr lang="zh-TW" altLang="en-US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收到代幣</a:t>
            </a:r>
            <a:r>
              <a:rPr lang="en-US" altLang="zh-TW" dirty="0"/>
              <a:t>,</a:t>
            </a:r>
            <a:r>
              <a:rPr lang="zh-TW" altLang="en-US" dirty="0"/>
              <a:t>才能切換到</a:t>
            </a:r>
            <a:r>
              <a:rPr lang="zh-TW" altLang="en-US" dirty="0">
                <a:solidFill>
                  <a:srgbClr val="FF0000"/>
                </a:solidFill>
              </a:rPr>
              <a:t>下一個題目</a:t>
            </a:r>
            <a:r>
              <a:rPr lang="zh-TW" altLang="en-US" dirty="0"/>
              <a:t>或影片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                       --&gt;</a:t>
            </a:r>
            <a:r>
              <a:rPr lang="zh-TW" altLang="en-US" dirty="0"/>
              <a:t>可以避免學生把畫面切換去玩別的東西</a:t>
            </a:r>
          </a:p>
        </p:txBody>
      </p:sp>
    </p:spTree>
    <p:extLst>
      <p:ext uri="{BB962C8B-B14F-4D97-AF65-F5344CB8AC3E}">
        <p14:creationId xmlns:p14="http://schemas.microsoft.com/office/powerpoint/2010/main" val="3360467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0258" y="236563"/>
            <a:ext cx="8995756" cy="407959"/>
          </a:xfrm>
        </p:spPr>
        <p:txBody>
          <a:bodyPr>
            <a:normAutofit fontScale="90000"/>
          </a:bodyPr>
          <a:lstStyle/>
          <a:p>
            <a:r>
              <a:rPr lang="zh-TW" altLang="en-US" dirty="0"/>
              <a:t>學生進入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>
                <a:sym typeface="Wingdings" panose="05000000000000000000" pitchFamily="2" charset="2"/>
              </a:rPr>
              <a:t>先</a:t>
            </a:r>
            <a:r>
              <a:rPr lang="zh-TW" altLang="en-US" dirty="0"/>
              <a:t>學  兩項   </a:t>
            </a:r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基本功能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9402" y="1515096"/>
            <a:ext cx="8879777" cy="3651922"/>
          </a:xfrm>
          <a:prstGeom prst="rect">
            <a:avLst/>
          </a:prstGeom>
        </p:spPr>
      </p:pic>
      <p:sp>
        <p:nvSpPr>
          <p:cNvPr id="5" name="向右箭號圖說文字 4"/>
          <p:cNvSpPr/>
          <p:nvPr/>
        </p:nvSpPr>
        <p:spPr>
          <a:xfrm>
            <a:off x="4073236" y="773084"/>
            <a:ext cx="2352502" cy="615141"/>
          </a:xfrm>
          <a:prstGeom prst="rightArrow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1</a:t>
            </a:r>
            <a:r>
              <a:rPr lang="zh-TW" altLang="en-US" dirty="0">
                <a:solidFill>
                  <a:srgbClr val="FF0000"/>
                </a:solidFill>
              </a:rPr>
              <a:t>我的任務</a:t>
            </a:r>
          </a:p>
        </p:txBody>
      </p:sp>
      <p:sp>
        <p:nvSpPr>
          <p:cNvPr id="6" name="向右箭號圖說文字 5"/>
          <p:cNvSpPr/>
          <p:nvPr/>
        </p:nvSpPr>
        <p:spPr>
          <a:xfrm>
            <a:off x="6425737" y="720335"/>
            <a:ext cx="3483033" cy="615141"/>
          </a:xfrm>
          <a:prstGeom prst="rightArrow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2</a:t>
            </a:r>
            <a:r>
              <a:rPr lang="zh-TW" altLang="en-US" dirty="0"/>
              <a:t>我的診斷報告</a:t>
            </a:r>
          </a:p>
        </p:txBody>
      </p:sp>
      <p:sp>
        <p:nvSpPr>
          <p:cNvPr id="7" name="橢圓 6"/>
          <p:cNvSpPr/>
          <p:nvPr/>
        </p:nvSpPr>
        <p:spPr>
          <a:xfrm>
            <a:off x="7556271" y="4058390"/>
            <a:ext cx="756458" cy="11759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997527" y="5793971"/>
            <a:ext cx="7606146" cy="87283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說明：</a:t>
            </a:r>
            <a:r>
              <a:rPr lang="zh-TW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科任老師若需要</a:t>
            </a:r>
            <a:r>
              <a:rPr lang="en-US" altLang="zh-TW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任務指派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>
                <a:sym typeface="Wingdings" panose="05000000000000000000" pitchFamily="2" charset="2"/>
              </a:rPr>
              <a:t>請聯絡</a:t>
            </a:r>
            <a:r>
              <a:rPr lang="zh-TW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資訊組長</a:t>
            </a:r>
            <a:r>
              <a:rPr lang="zh-TW" altLang="en-US" dirty="0">
                <a:sym typeface="Wingdings" panose="05000000000000000000" pitchFamily="2" charset="2"/>
              </a:rPr>
              <a:t>開通</a:t>
            </a:r>
            <a:endParaRPr lang="zh-TW" altLang="en-US" dirty="0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5630" y="3986610"/>
            <a:ext cx="1162050" cy="24955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矩形 9"/>
          <p:cNvSpPr/>
          <p:nvPr/>
        </p:nvSpPr>
        <p:spPr>
          <a:xfrm>
            <a:off x="9317495" y="3341057"/>
            <a:ext cx="287450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該班</a:t>
            </a:r>
            <a:r>
              <a:rPr lang="en-US" altLang="zh-TW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lang="zh-TW" altLang="en-US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導師</a:t>
            </a:r>
            <a:r>
              <a:rPr lang="zh-TW" altLang="en-US" sz="16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或</a:t>
            </a:r>
            <a:r>
              <a:rPr lang="zh-TW" altLang="en-US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科任</a:t>
            </a:r>
            <a:r>
              <a:rPr lang="zh-TW" altLang="en-US" sz="16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的</a:t>
            </a:r>
            <a:r>
              <a:rPr lang="zh-TW" altLang="en-US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任務指派</a:t>
            </a:r>
          </a:p>
        </p:txBody>
      </p:sp>
      <p:sp>
        <p:nvSpPr>
          <p:cNvPr id="11" name="橢圓 10"/>
          <p:cNvSpPr/>
          <p:nvPr/>
        </p:nvSpPr>
        <p:spPr>
          <a:xfrm>
            <a:off x="4493028" y="1567846"/>
            <a:ext cx="768927" cy="8012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形圖說文字 11"/>
          <p:cNvSpPr/>
          <p:nvPr/>
        </p:nvSpPr>
        <p:spPr>
          <a:xfrm>
            <a:off x="4829695" y="2668385"/>
            <a:ext cx="3092334" cy="672672"/>
          </a:xfrm>
          <a:prstGeom prst="wedgeEllipseCallout">
            <a:avLst>
              <a:gd name="adj1" fmla="val -32866"/>
              <a:gd name="adj2" fmla="val -95679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先接收</a:t>
            </a:r>
            <a:r>
              <a:rPr lang="en-US" altLang="zh-TW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我的任務</a:t>
            </a:r>
          </a:p>
        </p:txBody>
      </p:sp>
    </p:spTree>
    <p:extLst>
      <p:ext uri="{BB962C8B-B14F-4D97-AF65-F5344CB8AC3E}">
        <p14:creationId xmlns:p14="http://schemas.microsoft.com/office/powerpoint/2010/main" val="2526130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學生進入後</a:t>
            </a:r>
          </a:p>
        </p:txBody>
      </p:sp>
      <p:sp>
        <p:nvSpPr>
          <p:cNvPr id="5" name="向右箭號圖說文字 4"/>
          <p:cNvSpPr/>
          <p:nvPr/>
        </p:nvSpPr>
        <p:spPr>
          <a:xfrm>
            <a:off x="4073236" y="773084"/>
            <a:ext cx="2352502" cy="615141"/>
          </a:xfrm>
          <a:prstGeom prst="rightArrow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</a:rPr>
              <a:t>1</a:t>
            </a:r>
            <a:r>
              <a:rPr lang="zh-TW" altLang="en-US" dirty="0">
                <a:solidFill>
                  <a:schemeClr val="bg1"/>
                </a:solidFill>
              </a:rPr>
              <a:t>我的任務</a:t>
            </a:r>
          </a:p>
        </p:txBody>
      </p:sp>
      <p:sp>
        <p:nvSpPr>
          <p:cNvPr id="6" name="向右箭號圖說文字 5"/>
          <p:cNvSpPr/>
          <p:nvPr/>
        </p:nvSpPr>
        <p:spPr>
          <a:xfrm>
            <a:off x="6425737" y="720335"/>
            <a:ext cx="3483033" cy="615141"/>
          </a:xfrm>
          <a:prstGeom prst="rightArrow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2</a:t>
            </a:r>
            <a:r>
              <a:rPr lang="zh-TW" altLang="en-US" dirty="0">
                <a:solidFill>
                  <a:srgbClr val="FF0000"/>
                </a:solidFill>
              </a:rPr>
              <a:t>我的診斷報告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717" y="1889854"/>
            <a:ext cx="9075679" cy="4198962"/>
          </a:xfrm>
          <a:prstGeom prst="rect">
            <a:avLst/>
          </a:prstGeom>
        </p:spPr>
      </p:pic>
      <p:sp>
        <p:nvSpPr>
          <p:cNvPr id="7" name="橢圓 6"/>
          <p:cNvSpPr/>
          <p:nvPr/>
        </p:nvSpPr>
        <p:spPr>
          <a:xfrm>
            <a:off x="7780714" y="2419004"/>
            <a:ext cx="1571104" cy="5237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5447063" y="2219190"/>
            <a:ext cx="2262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第一種</a:t>
            </a:r>
          </a:p>
        </p:txBody>
      </p:sp>
    </p:spTree>
    <p:extLst>
      <p:ext uri="{BB962C8B-B14F-4D97-AF65-F5344CB8AC3E}">
        <p14:creationId xmlns:p14="http://schemas.microsoft.com/office/powerpoint/2010/main" val="1633099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>
            <a:extLst>
              <a:ext uri="{FF2B5EF4-FFF2-40B4-BE49-F238E27FC236}">
                <a16:creationId xmlns:a16="http://schemas.microsoft.com/office/drawing/2014/main" id="{A15DF035-B1FB-4973-8145-468A44446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147" y="1440974"/>
            <a:ext cx="11430000" cy="31623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學生進入後</a:t>
            </a:r>
          </a:p>
        </p:txBody>
      </p:sp>
      <p:sp>
        <p:nvSpPr>
          <p:cNvPr id="5" name="向右箭號圖說文字 4"/>
          <p:cNvSpPr/>
          <p:nvPr/>
        </p:nvSpPr>
        <p:spPr>
          <a:xfrm>
            <a:off x="4073236" y="773084"/>
            <a:ext cx="2352502" cy="615141"/>
          </a:xfrm>
          <a:prstGeom prst="rightArrow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</a:rPr>
              <a:t>1</a:t>
            </a:r>
            <a:r>
              <a:rPr lang="zh-TW" altLang="en-US" dirty="0">
                <a:solidFill>
                  <a:schemeClr val="bg1"/>
                </a:solidFill>
              </a:rPr>
              <a:t>我的任務</a:t>
            </a:r>
          </a:p>
        </p:txBody>
      </p:sp>
      <p:sp>
        <p:nvSpPr>
          <p:cNvPr id="6" name="向右箭號圖說文字 5"/>
          <p:cNvSpPr/>
          <p:nvPr/>
        </p:nvSpPr>
        <p:spPr>
          <a:xfrm>
            <a:off x="6425737" y="720335"/>
            <a:ext cx="3483033" cy="615141"/>
          </a:xfrm>
          <a:prstGeom prst="rightArrow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2</a:t>
            </a:r>
            <a:r>
              <a:rPr lang="zh-TW" altLang="en-US" dirty="0">
                <a:solidFill>
                  <a:srgbClr val="FF0000"/>
                </a:solidFill>
              </a:rPr>
              <a:t>我的診斷報告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/>
          <a:srcRect t="67001"/>
          <a:stretch/>
        </p:blipFill>
        <p:spPr>
          <a:xfrm>
            <a:off x="506903" y="3591097"/>
            <a:ext cx="11410950" cy="95553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5447064" y="2219190"/>
            <a:ext cx="2262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第二種</a:t>
            </a:r>
          </a:p>
        </p:txBody>
      </p:sp>
      <p:sp>
        <p:nvSpPr>
          <p:cNvPr id="7" name="橢圓 6"/>
          <p:cNvSpPr/>
          <p:nvPr/>
        </p:nvSpPr>
        <p:spPr>
          <a:xfrm>
            <a:off x="9123218" y="2725406"/>
            <a:ext cx="1571104" cy="5237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10897899" y="3545160"/>
            <a:ext cx="911802" cy="5237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形圖說文字 10"/>
          <p:cNvSpPr/>
          <p:nvPr/>
        </p:nvSpPr>
        <p:spPr>
          <a:xfrm>
            <a:off x="8320867" y="4410851"/>
            <a:ext cx="3616036" cy="1202051"/>
          </a:xfrm>
          <a:prstGeom prst="wedgeEllipseCallout">
            <a:avLst>
              <a:gd name="adj1" fmla="val 29052"/>
              <a:gd name="adj2" fmla="val -69585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要按倒三角</a:t>
            </a:r>
          </a:p>
        </p:txBody>
      </p:sp>
      <p:sp>
        <p:nvSpPr>
          <p:cNvPr id="14" name="圓角矩形 13"/>
          <p:cNvSpPr/>
          <p:nvPr/>
        </p:nvSpPr>
        <p:spPr>
          <a:xfrm>
            <a:off x="6724995" y="5612902"/>
            <a:ext cx="5328459" cy="72139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先將</a:t>
            </a:r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✕</a:t>
            </a:r>
            <a:r>
              <a:rPr lang="zh-TW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的影片看完</a:t>
            </a:r>
            <a:r>
              <a:rPr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  <a:sym typeface="Wingdings" panose="05000000000000000000" pitchFamily="2" charset="2"/>
              </a:rPr>
              <a:t></a:t>
            </a:r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  <a:sym typeface="Wingdings" panose="05000000000000000000" pitchFamily="2" charset="2"/>
              </a:rPr>
              <a:t>再看</a:t>
            </a:r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△</a:t>
            </a:r>
            <a:r>
              <a:rPr lang="zh-TW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的影片</a:t>
            </a:r>
            <a:endParaRPr lang="zh-TW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箭號: 向下 7">
            <a:extLst>
              <a:ext uri="{FF2B5EF4-FFF2-40B4-BE49-F238E27FC236}">
                <a16:creationId xmlns:a16="http://schemas.microsoft.com/office/drawing/2014/main" id="{1341DDBE-6A54-4D7E-A8DB-C50EB9E5CCF1}"/>
              </a:ext>
            </a:extLst>
          </p:cNvPr>
          <p:cNvSpPr/>
          <p:nvPr/>
        </p:nvSpPr>
        <p:spPr>
          <a:xfrm>
            <a:off x="3514545" y="2603353"/>
            <a:ext cx="413175" cy="1078331"/>
          </a:xfrm>
          <a:prstGeom prst="downArrow">
            <a:avLst/>
          </a:prstGeom>
          <a:ln w="57150">
            <a:solidFill>
              <a:srgbClr val="FF000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zh-TW" altLang="en-US" b="1">
              <a:ln/>
              <a:solidFill>
                <a:schemeClr val="accent4"/>
              </a:solidFill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343" y="4017796"/>
            <a:ext cx="4509394" cy="253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746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76400" y="279244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zh-TW" altLang="en-US" dirty="0"/>
              <a:t>如有不盡完善之處</a:t>
            </a:r>
            <a:r>
              <a:rPr lang="en-US" altLang="zh-TW" dirty="0"/>
              <a:t>,</a:t>
            </a:r>
            <a:r>
              <a:rPr lang="zh-TW" altLang="en-US" dirty="0"/>
              <a:t>請多多指教</a:t>
            </a:r>
            <a:br>
              <a:rPr lang="en-US" altLang="zh-TW" dirty="0"/>
            </a:br>
            <a:br>
              <a:rPr lang="en-US" altLang="zh-TW" dirty="0"/>
            </a:b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4239176" y="4031365"/>
            <a:ext cx="3647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文山資訊組</a:t>
            </a:r>
          </a:p>
        </p:txBody>
      </p:sp>
    </p:spTree>
    <p:extLst>
      <p:ext uri="{BB962C8B-B14F-4D97-AF65-F5344CB8AC3E}">
        <p14:creationId xmlns:p14="http://schemas.microsoft.com/office/powerpoint/2010/main" val="2760232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57D69FF-9145-4956-BFDF-E90E57828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成立</a:t>
            </a:r>
            <a:r>
              <a:rPr lang="en-US" altLang="zh-TW" dirty="0" err="1"/>
              <a:t>PaGemo</a:t>
            </a:r>
            <a:r>
              <a:rPr lang="zh-TW" altLang="en-US" dirty="0"/>
              <a:t>新班級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D9C4B75-179D-412A-A715-7B5CE3402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211" y="1868744"/>
            <a:ext cx="11239893" cy="2717726"/>
          </a:xfrm>
          <a:prstGeom prst="rect">
            <a:avLst/>
          </a:prstGeom>
        </p:spPr>
      </p:pic>
      <p:sp>
        <p:nvSpPr>
          <p:cNvPr id="5" name="橢圓 4">
            <a:extLst>
              <a:ext uri="{FF2B5EF4-FFF2-40B4-BE49-F238E27FC236}">
                <a16:creationId xmlns:a16="http://schemas.microsoft.com/office/drawing/2014/main" id="{1DE1E575-47CC-4E4C-BC14-25E47AF6070B}"/>
              </a:ext>
            </a:extLst>
          </p:cNvPr>
          <p:cNvSpPr/>
          <p:nvPr/>
        </p:nvSpPr>
        <p:spPr>
          <a:xfrm>
            <a:off x="9860951" y="1961457"/>
            <a:ext cx="911802" cy="5237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67A7FE8E-5AA6-4B81-880C-3FA9C91B1471}"/>
              </a:ext>
            </a:extLst>
          </p:cNvPr>
          <p:cNvSpPr/>
          <p:nvPr/>
        </p:nvSpPr>
        <p:spPr>
          <a:xfrm>
            <a:off x="9405050" y="2644756"/>
            <a:ext cx="911802" cy="5237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FE8C0C51-BD1D-49E8-84EB-37BD85AE4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163" y="3149999"/>
            <a:ext cx="6164197" cy="1436471"/>
          </a:xfrm>
          <a:prstGeom prst="rect">
            <a:avLst/>
          </a:prstGeom>
        </p:spPr>
      </p:pic>
      <p:sp>
        <p:nvSpPr>
          <p:cNvPr id="8" name="橢圓 7">
            <a:extLst>
              <a:ext uri="{FF2B5EF4-FFF2-40B4-BE49-F238E27FC236}">
                <a16:creationId xmlns:a16="http://schemas.microsoft.com/office/drawing/2014/main" id="{CB5636F9-9A05-4E06-B85B-C62C60D99DFC}"/>
              </a:ext>
            </a:extLst>
          </p:cNvPr>
          <p:cNvSpPr/>
          <p:nvPr/>
        </p:nvSpPr>
        <p:spPr>
          <a:xfrm>
            <a:off x="9860951" y="3571447"/>
            <a:ext cx="911802" cy="5237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1505694-EB90-4D90-B289-9A133EB471E6}"/>
              </a:ext>
            </a:extLst>
          </p:cNvPr>
          <p:cNvSpPr/>
          <p:nvPr/>
        </p:nvSpPr>
        <p:spPr>
          <a:xfrm>
            <a:off x="9593089" y="1124377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1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6981970-E8B3-4619-B884-783E4C63C2E0}"/>
              </a:ext>
            </a:extLst>
          </p:cNvPr>
          <p:cNvSpPr/>
          <p:nvPr/>
        </p:nvSpPr>
        <p:spPr>
          <a:xfrm>
            <a:off x="9047036" y="213903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2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17DAF3F-143A-4709-A9F2-A5E5B9DDEF29}"/>
              </a:ext>
            </a:extLst>
          </p:cNvPr>
          <p:cNvSpPr/>
          <p:nvPr/>
        </p:nvSpPr>
        <p:spPr>
          <a:xfrm>
            <a:off x="9298666" y="3197753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54666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6BD4E78-73A9-4904-B375-931CAC993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  </a:t>
            </a:r>
            <a:r>
              <a:rPr lang="zh-TW" altLang="en-US" dirty="0"/>
              <a:t>使用</a:t>
            </a:r>
            <a:r>
              <a:rPr lang="en-US" altLang="zh-TW" dirty="0"/>
              <a:t>—</a:t>
            </a:r>
            <a:r>
              <a:rPr lang="zh-TW" altLang="en-US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教師管理介面</a:t>
            </a:r>
          </a:p>
        </p:txBody>
      </p:sp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3DFB416B-61BE-4862-ABC5-5614D8E0AF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9349" y="1872759"/>
            <a:ext cx="9667955" cy="4351338"/>
          </a:xfrm>
          <a:prstGeom prst="rect">
            <a:avLst/>
          </a:prstGeom>
        </p:spPr>
      </p:pic>
      <p:sp>
        <p:nvSpPr>
          <p:cNvPr id="5" name="橢圓 4">
            <a:extLst>
              <a:ext uri="{FF2B5EF4-FFF2-40B4-BE49-F238E27FC236}">
                <a16:creationId xmlns:a16="http://schemas.microsoft.com/office/drawing/2014/main" id="{FFFBFAC1-1861-46FA-9D5E-84F71D53BAC7}"/>
              </a:ext>
            </a:extLst>
          </p:cNvPr>
          <p:cNvSpPr/>
          <p:nvPr/>
        </p:nvSpPr>
        <p:spPr>
          <a:xfrm>
            <a:off x="6797239" y="4874339"/>
            <a:ext cx="911802" cy="5237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0005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91246B8-7FE0-47B3-9853-670087853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詳細使用</a:t>
            </a:r>
            <a:r>
              <a:rPr lang="en-US" altLang="zh-TW" dirty="0"/>
              <a:t>—</a:t>
            </a:r>
            <a:r>
              <a:rPr lang="en-US" altLang="zh-TW"/>
              <a:t>PaGamo</a:t>
            </a:r>
            <a:r>
              <a:rPr lang="en-US" altLang="zh-TW" dirty="0"/>
              <a:t>【</a:t>
            </a:r>
            <a:r>
              <a:rPr lang="zh-TW" altLang="en-US" dirty="0"/>
              <a:t>教師管理介面</a:t>
            </a:r>
            <a:r>
              <a:rPr lang="en-US" altLang="zh-TW" dirty="0"/>
              <a:t>】</a:t>
            </a:r>
            <a:r>
              <a:rPr lang="zh-TW" altLang="en-US" dirty="0"/>
              <a:t>可看</a:t>
            </a:r>
            <a:r>
              <a:rPr lang="en-US" altLang="zh-TW" dirty="0" err="1"/>
              <a:t>youtube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CB19016-018D-4EE5-978D-B4AFD46C9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hlinkClick r:id="rId2"/>
              </a:rPr>
              <a:t>https://www.youtube.com/watch?v=GdxOC9o5emU&amp;feature=youtu.be&amp;list=PLQm7Z_5e808EK3eAEtxWD2u07q4B2WDKm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2448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459</Words>
  <Application>Microsoft Office PowerPoint</Application>
  <PresentationFormat>寬螢幕</PresentationFormat>
  <Paragraphs>55</Paragraphs>
  <Slides>18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26" baseType="lpstr">
      <vt:lpstr>MS Gothic</vt:lpstr>
      <vt:lpstr>新細明體</vt:lpstr>
      <vt:lpstr>標楷體</vt:lpstr>
      <vt:lpstr>Arial</vt:lpstr>
      <vt:lpstr>Calibri</vt:lpstr>
      <vt:lpstr>Calibri Light</vt:lpstr>
      <vt:lpstr>Wingdings</vt:lpstr>
      <vt:lpstr>Office 佈景主題</vt:lpstr>
      <vt:lpstr>如何以縣市帳號登入教育雲(學生)</vt:lpstr>
      <vt:lpstr>常用的兩個功能 1登入(登出)  2.介接應用服務</vt:lpstr>
      <vt:lpstr>教育雲端帳號登入,不易塞車</vt:lpstr>
      <vt:lpstr>按登入-------------注意要看到【地球圖示】                         表示即將進入【教育體系單一簽入服務】</vt:lpstr>
      <vt:lpstr>依順序回答以下問題即可登入</vt:lpstr>
      <vt:lpstr>登入成功後</vt:lpstr>
      <vt:lpstr>先學習使用因材網—順便綁定自己帳號          讓—教育雲的帳號  和  因材網帳號—同步</vt:lpstr>
      <vt:lpstr>PowerPoint 簡報</vt:lpstr>
      <vt:lpstr>確認【班級】---【學號】正確後，                                才按   完成</vt:lpstr>
      <vt:lpstr>學生     1.先完成我的任務才有任務診斷報告       2.我的診斷報告【任務診斷報告】或基本學力測驗可以看到錯的項目,     </vt:lpstr>
      <vt:lpstr>                   學生使用需    注意  ！！！</vt:lpstr>
      <vt:lpstr>學生進入先學  兩項   基本功能</vt:lpstr>
      <vt:lpstr>學生進入後</vt:lpstr>
      <vt:lpstr>學生進入後</vt:lpstr>
      <vt:lpstr>如有不盡完善之處,請多多指教  </vt:lpstr>
      <vt:lpstr>成立PaGemo新班級</vt:lpstr>
      <vt:lpstr>  使用—教師管理介面</vt:lpstr>
      <vt:lpstr>詳細使用—PaGamo【教師管理介面】可看youtube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如何以縣市帳號登入教育雲(學生)</dc:title>
  <dc:creator>ws</dc:creator>
  <cp:lastModifiedBy>user</cp:lastModifiedBy>
  <cp:revision>31</cp:revision>
  <dcterms:created xsi:type="dcterms:W3CDTF">2020-03-27T01:23:26Z</dcterms:created>
  <dcterms:modified xsi:type="dcterms:W3CDTF">2020-09-07T14:23:47Z</dcterms:modified>
</cp:coreProperties>
</file>