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9456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2" end="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499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104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15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68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9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21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39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28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07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32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4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BB4F-BDD9-4A04-9A7F-00F175C9F67E}" type="datetimeFigureOut">
              <a:rPr lang="zh-TW" altLang="en-US" smtClean="0"/>
              <a:t>2020/10/15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14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群組 98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100" name="矩形 99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/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 smtClean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 smtClean="0">
                  <a:solidFill>
                    <a:schemeClr val="tx1"/>
                  </a:solidFill>
                </a:rPr>
                <a:t>‧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8" name="矩形 137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47" name="群組 146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91" name="矩形 190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矩形 192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矩形 194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矩形 195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8" name="群組 147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87" name="矩形 186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49" name="矩形 148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ㄇ</a:t>
              </a:r>
              <a:endParaRPr lang="en-US" altLang="zh-TW" sz="14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 smtClean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 smtClean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200" b="1" dirty="0" smtClean="0">
                  <a:solidFill>
                    <a:schemeClr val="tx1"/>
                  </a:solidFill>
                </a:rPr>
                <a:t>ㄤ</a:t>
              </a:r>
              <a:endParaRPr lang="en-US" altLang="zh-TW" sz="12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‘</a:t>
              </a:r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60" name="矩形 159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2" name="矩形 161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181" name="物件 18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6963773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27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2" name="群組 181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83" name="矩形 18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2" name="橢圓形圖說文字 21"/>
          <p:cNvSpPr/>
          <p:nvPr/>
        </p:nvSpPr>
        <p:spPr>
          <a:xfrm>
            <a:off x="3215318" y="5343482"/>
            <a:ext cx="3620345" cy="731520"/>
          </a:xfrm>
          <a:prstGeom prst="wedgeEllipseCallout">
            <a:avLst>
              <a:gd name="adj1" fmla="val -7470"/>
              <a:gd name="adj2" fmla="val -73838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注音一聲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空白鍵</a:t>
            </a:r>
          </a:p>
        </p:txBody>
      </p:sp>
    </p:spTree>
    <p:extLst>
      <p:ext uri="{BB962C8B-B14F-4D97-AF65-F5344CB8AC3E}">
        <p14:creationId xmlns:p14="http://schemas.microsoft.com/office/powerpoint/2010/main" val="3095658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53" y="1001470"/>
            <a:ext cx="8522947" cy="6157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137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2000" b="1" dirty="0">
                <a:solidFill>
                  <a:schemeClr val="tx1"/>
                </a:solidFill>
              </a:rPr>
              <a:t>`  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44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 smtClean="0">
                <a:solidFill>
                  <a:schemeClr val="tx1"/>
                </a:solidFill>
              </a:rPr>
              <a:t>!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 ㄅ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151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580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647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r>
              <a:rPr lang="en-US" altLang="zh-TW" sz="1600" b="1" dirty="0">
                <a:solidFill>
                  <a:schemeClr val="tx1"/>
                </a:solidFill>
              </a:rPr>
              <a:t/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6714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1781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</a:t>
            </a:r>
            <a:r>
              <a:rPr lang="zh-TW" altLang="en-US" sz="1600" b="1" dirty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矩形 10"/>
          <p:cNvSpPr/>
          <p:nvPr/>
        </p:nvSpPr>
        <p:spPr>
          <a:xfrm>
            <a:off x="496848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 </a:t>
            </a:r>
            <a:r>
              <a:rPr lang="en-US" altLang="zh-TW" sz="1600" b="1" dirty="0" smtClean="0">
                <a:solidFill>
                  <a:schemeClr val="tx1"/>
                </a:solidFill>
              </a:rPr>
              <a:t>‧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1915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6982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204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711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2218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01072" y="1785934"/>
            <a:ext cx="95730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3790" y="100012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281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7886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" name="矩形 34"/>
          <p:cNvSpPr/>
          <p:nvPr/>
        </p:nvSpPr>
        <p:spPr>
          <a:xfrm>
            <a:off x="262953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8020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3087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8154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3221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8288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3355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18422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348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500436" y="254317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5" name="矩形 44"/>
          <p:cNvSpPr/>
          <p:nvPr/>
        </p:nvSpPr>
        <p:spPr>
          <a:xfrm>
            <a:off x="9164807" y="2543172"/>
            <a:ext cx="693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3790" y="2543170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10111081" y="1721941"/>
            <a:ext cx="1926380" cy="1343028"/>
            <a:chOff x="10114334" y="1057262"/>
            <a:chExt cx="1926380" cy="1343028"/>
          </a:xfrm>
        </p:grpSpPr>
        <p:sp>
          <p:nvSpPr>
            <p:cNvPr id="60" name="矩形 5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Home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0203004" y="3851414"/>
            <a:ext cx="1912093" cy="1343028"/>
            <a:chOff x="10162805" y="3857604"/>
            <a:chExt cx="1912093" cy="1343028"/>
          </a:xfrm>
        </p:grpSpPr>
        <p:sp>
          <p:nvSpPr>
            <p:cNvPr id="66" name="矩形 65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↓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→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72" name="矩形 71"/>
          <p:cNvSpPr/>
          <p:nvPr/>
        </p:nvSpPr>
        <p:spPr>
          <a:xfrm>
            <a:off x="1486533" y="3228967"/>
            <a:ext cx="5807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 smtClean="0">
                <a:solidFill>
                  <a:schemeClr val="tx1"/>
                </a:solidFill>
              </a:rPr>
              <a:t> 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214701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 smtClean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79768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 smtClean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44835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F</a:t>
            </a:r>
            <a:r>
              <a:rPr lang="zh-TW" altLang="en-US" sz="1600" dirty="0" smtClean="0">
                <a:solidFill>
                  <a:schemeClr val="tx1"/>
                </a:solidFill>
              </a:rPr>
              <a:t> ㄑ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09902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 smtClean="0">
                <a:solidFill>
                  <a:schemeClr val="tx1"/>
                </a:solidFill>
              </a:rPr>
              <a:t> ㄕ 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74969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 smtClean="0">
                <a:solidFill>
                  <a:schemeClr val="tx1"/>
                </a:solidFill>
              </a:rPr>
              <a:t>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40036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J</a:t>
            </a:r>
            <a:r>
              <a:rPr lang="zh-TW" altLang="en-US" sz="1600" dirty="0" smtClean="0">
                <a:solidFill>
                  <a:schemeClr val="tx1"/>
                </a:solidFill>
              </a:rPr>
              <a:t> </a:t>
            </a:r>
            <a:r>
              <a:rPr lang="zh-TW" altLang="en-US" sz="1600" dirty="0">
                <a:solidFill>
                  <a:schemeClr val="tx1"/>
                </a:solidFill>
              </a:rPr>
              <a:t>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5103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 K</a:t>
            </a:r>
            <a:r>
              <a:rPr lang="zh-TW" altLang="en-US" sz="1600" dirty="0" smtClean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0170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 smtClean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35237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 smtClean="0">
                <a:solidFill>
                  <a:schemeClr val="tx1"/>
                </a:solidFill>
              </a:rPr>
              <a:t> </a:t>
            </a:r>
            <a:r>
              <a:rPr lang="en-US" altLang="zh-TW" sz="1600" dirty="0" smtClean="0">
                <a:solidFill>
                  <a:schemeClr val="tx1"/>
                </a:solidFill>
              </a:rPr>
              <a:t>:</a:t>
            </a:r>
            <a:r>
              <a:rPr lang="zh-TW" altLang="en-US" sz="1600" dirty="0" smtClean="0">
                <a:solidFill>
                  <a:schemeClr val="tx1"/>
                </a:solidFill>
              </a:rPr>
              <a:t>ㄤ</a:t>
            </a:r>
            <a:endParaRPr lang="en-US" altLang="zh-TW" sz="1600" dirty="0" smtClean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82" name="矩形 81"/>
          <p:cNvSpPr/>
          <p:nvPr/>
        </p:nvSpPr>
        <p:spPr>
          <a:xfrm>
            <a:off x="8017915" y="3228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 smtClean="0">
                <a:solidFill>
                  <a:schemeClr val="tx1"/>
                </a:solidFill>
              </a:rPr>
              <a:t>“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 smtClean="0">
                <a:solidFill>
                  <a:schemeClr val="tx1"/>
                </a:solidFill>
              </a:rPr>
              <a:t>‘</a:t>
            </a:r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8682286" y="3228967"/>
            <a:ext cx="117609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13789" y="3228965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4" name="矩形 83"/>
          <p:cNvSpPr/>
          <p:nvPr/>
        </p:nvSpPr>
        <p:spPr>
          <a:xfrm>
            <a:off x="162167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27234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92301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357368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22435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87502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52569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17636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92" name="矩形 91"/>
          <p:cNvSpPr/>
          <p:nvPr/>
        </p:nvSpPr>
        <p:spPr>
          <a:xfrm>
            <a:off x="682703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492577" y="391475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94" name="矩形 93"/>
          <p:cNvSpPr/>
          <p:nvPr/>
        </p:nvSpPr>
        <p:spPr>
          <a:xfrm>
            <a:off x="8156948" y="3914758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13789" y="3929032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6" name="矩形 95"/>
          <p:cNvSpPr/>
          <p:nvPr/>
        </p:nvSpPr>
        <p:spPr>
          <a:xfrm>
            <a:off x="1421650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43755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23012" y="4657691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985374" y="4671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692642" y="4671965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8793916" y="4657691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13789" y="4671965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109883"/>
              </p:ext>
            </p:extLst>
          </p:nvPr>
        </p:nvGraphicFramePr>
        <p:xfrm>
          <a:off x="1526682" y="4757760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50" name="Image" r:id="rId4" imgW="2831400" imgH="2818800" progId="Photoshop.Image.7">
                  <p:embed/>
                </p:oleObj>
              </mc:Choice>
              <mc:Fallback>
                <p:oleObj name="Image" r:id="rId4" imgW="2831400" imgH="2818800" progId="Photoshop.Image.7">
                  <p:embed/>
                  <p:pic>
                    <p:nvPicPr>
                      <p:cNvPr id="2" name="物件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6682" y="4757760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群組 18"/>
          <p:cNvGrpSpPr/>
          <p:nvPr/>
        </p:nvGrpSpPr>
        <p:grpSpPr>
          <a:xfrm>
            <a:off x="7753495" y="4729184"/>
            <a:ext cx="417741" cy="485716"/>
            <a:chOff x="4099020" y="5672138"/>
            <a:chExt cx="698189" cy="771525"/>
          </a:xfrm>
        </p:grpSpPr>
        <p:sp>
          <p:nvSpPr>
            <p:cNvPr id="3" name="矩形 2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357354" y="1032429"/>
            <a:ext cx="8493327" cy="585787"/>
            <a:chOff x="1393074" y="1028696"/>
            <a:chExt cx="8493327" cy="585787"/>
          </a:xfrm>
          <a:solidFill>
            <a:schemeClr val="bg1"/>
          </a:solidFill>
        </p:grpSpPr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89447" y="916439"/>
            <a:ext cx="585788" cy="66947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9" name="群組 98"/>
          <p:cNvGrpSpPr/>
          <p:nvPr/>
        </p:nvGrpSpPr>
        <p:grpSpPr>
          <a:xfrm>
            <a:off x="10090129" y="1692737"/>
            <a:ext cx="1926380" cy="1343028"/>
            <a:chOff x="10114334" y="1057262"/>
            <a:chExt cx="1926380" cy="1343028"/>
          </a:xfrm>
          <a:solidFill>
            <a:schemeClr val="bg1"/>
          </a:solidFill>
        </p:grpSpPr>
        <p:sp>
          <p:nvSpPr>
            <p:cNvPr id="100" name="矩形 9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10177807" y="3871872"/>
            <a:ext cx="1912093" cy="1343028"/>
            <a:chOff x="10162805" y="3857604"/>
            <a:chExt cx="1912093" cy="1343028"/>
          </a:xfrm>
          <a:solidFill>
            <a:schemeClr val="bg1"/>
          </a:solidFill>
        </p:grpSpPr>
        <p:sp>
          <p:nvSpPr>
            <p:cNvPr id="113" name="矩形 112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>
            <a:off x="8659120" y="3208577"/>
            <a:ext cx="1176090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7" name="圓角矩形圖說文字 26"/>
          <p:cNvSpPr/>
          <p:nvPr/>
        </p:nvSpPr>
        <p:spPr>
          <a:xfrm>
            <a:off x="10470700" y="2836063"/>
            <a:ext cx="1230817" cy="1015351"/>
          </a:xfrm>
          <a:prstGeom prst="wedgeRoundRectCallout">
            <a:avLst>
              <a:gd name="adj1" fmla="val -104412"/>
              <a:gd name="adj2" fmla="val 2390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確定、</a:t>
            </a:r>
            <a:r>
              <a:rPr lang="en-US" altLang="zh-TW" dirty="0">
                <a:solidFill>
                  <a:srgbClr val="FF0000"/>
                </a:solidFill>
              </a:rPr>
              <a:t/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換行</a:t>
            </a:r>
          </a:p>
        </p:txBody>
      </p:sp>
      <p:sp>
        <p:nvSpPr>
          <p:cNvPr id="119" name="圓角矩形圖說文字 118"/>
          <p:cNvSpPr/>
          <p:nvPr/>
        </p:nvSpPr>
        <p:spPr>
          <a:xfrm>
            <a:off x="1980470" y="3935757"/>
            <a:ext cx="2145805" cy="1015351"/>
          </a:xfrm>
          <a:prstGeom prst="wedgeRoundRectCallout">
            <a:avLst>
              <a:gd name="adj1" fmla="val -71329"/>
              <a:gd name="adj2" fmla="val -2513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移位、多重選擇</a:t>
            </a:r>
          </a:p>
        </p:txBody>
      </p:sp>
      <p:grpSp>
        <p:nvGrpSpPr>
          <p:cNvPr id="28" name="群組 27"/>
          <p:cNvGrpSpPr/>
          <p:nvPr/>
        </p:nvGrpSpPr>
        <p:grpSpPr>
          <a:xfrm>
            <a:off x="427991" y="4696024"/>
            <a:ext cx="9478779" cy="594852"/>
            <a:chOff x="389447" y="4648583"/>
            <a:chExt cx="9478779" cy="594852"/>
          </a:xfrm>
        </p:grpSpPr>
        <p:sp>
          <p:nvSpPr>
            <p:cNvPr id="121" name="矩形 120"/>
            <p:cNvSpPr/>
            <p:nvPr/>
          </p:nvSpPr>
          <p:spPr>
            <a:xfrm>
              <a:off x="8803767" y="4648583"/>
              <a:ext cx="1064459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89447" y="4657648"/>
              <a:ext cx="895880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3" name="圓角矩形圖說文字 122"/>
          <p:cNvSpPr/>
          <p:nvPr/>
        </p:nvSpPr>
        <p:spPr>
          <a:xfrm>
            <a:off x="9235272" y="5675325"/>
            <a:ext cx="1230817" cy="809824"/>
          </a:xfrm>
          <a:prstGeom prst="wedgeRoundRectCallout">
            <a:avLst>
              <a:gd name="adj1" fmla="val -23679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控制鍵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388366" y="3941904"/>
            <a:ext cx="9495433" cy="585788"/>
            <a:chOff x="339777" y="3933051"/>
            <a:chExt cx="9495433" cy="585788"/>
          </a:xfrm>
        </p:grpSpPr>
        <p:sp>
          <p:nvSpPr>
            <p:cNvPr id="120" name="矩形 119"/>
            <p:cNvSpPr/>
            <p:nvPr/>
          </p:nvSpPr>
          <p:spPr>
            <a:xfrm>
              <a:off x="339777" y="3933051"/>
              <a:ext cx="1102554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4" name="矩形 123"/>
            <p:cNvSpPr/>
            <p:nvPr/>
          </p:nvSpPr>
          <p:spPr>
            <a:xfrm>
              <a:off x="8076052" y="3933052"/>
              <a:ext cx="1759158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125" name="圓角矩形圖說文字 124"/>
          <p:cNvSpPr/>
          <p:nvPr/>
        </p:nvSpPr>
        <p:spPr>
          <a:xfrm>
            <a:off x="358813" y="192783"/>
            <a:ext cx="1458962" cy="434346"/>
          </a:xfrm>
          <a:prstGeom prst="wedgeRoundRectCallout">
            <a:avLst>
              <a:gd name="adj1" fmla="val -22132"/>
              <a:gd name="adj2" fmla="val 15466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取消、離開</a:t>
            </a:r>
          </a:p>
        </p:txBody>
      </p:sp>
      <p:sp>
        <p:nvSpPr>
          <p:cNvPr id="126" name="圓角矩形圖說文字 125"/>
          <p:cNvSpPr/>
          <p:nvPr/>
        </p:nvSpPr>
        <p:spPr>
          <a:xfrm>
            <a:off x="1977281" y="175183"/>
            <a:ext cx="2604259" cy="519751"/>
          </a:xfrm>
          <a:prstGeom prst="wedgeRoundRectCallout">
            <a:avLst>
              <a:gd name="adj1" fmla="val -32492"/>
              <a:gd name="adj2" fmla="val 11209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重新命名、慢點兩下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8813" y="3256109"/>
            <a:ext cx="1051064" cy="58578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7" name="圓角矩形圖說文字 126"/>
          <p:cNvSpPr/>
          <p:nvPr/>
        </p:nvSpPr>
        <p:spPr>
          <a:xfrm>
            <a:off x="2060863" y="2826545"/>
            <a:ext cx="1841801" cy="1015351"/>
          </a:xfrm>
          <a:prstGeom prst="wedgeRoundRectCallout">
            <a:avLst>
              <a:gd name="adj1" fmla="val -77045"/>
              <a:gd name="adj2" fmla="val 1989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大寫鎖定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若按下，則</a:t>
            </a:r>
            <a:r>
              <a:rPr lang="en-US" altLang="zh-TW" dirty="0">
                <a:solidFill>
                  <a:srgbClr val="FF0000"/>
                </a:solidFill>
              </a:rPr>
              <a:t>A</a:t>
            </a:r>
            <a:r>
              <a:rPr lang="zh-TW" altLang="en-US" dirty="0">
                <a:solidFill>
                  <a:srgbClr val="FF0000"/>
                </a:solidFill>
              </a:rPr>
              <a:t>燈會 亮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0859293" y="-10683"/>
            <a:ext cx="29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A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28" name="圓角矩形圖說文字 127"/>
          <p:cNvSpPr/>
          <p:nvPr/>
        </p:nvSpPr>
        <p:spPr>
          <a:xfrm>
            <a:off x="8537632" y="382079"/>
            <a:ext cx="1230817" cy="1015351"/>
          </a:xfrm>
          <a:prstGeom prst="wedgeRoundRectCallout">
            <a:avLst>
              <a:gd name="adj1" fmla="val 10403"/>
              <a:gd name="adj2" fmla="val 8448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刪除前面</a:t>
            </a:r>
          </a:p>
        </p:txBody>
      </p:sp>
      <p:sp>
        <p:nvSpPr>
          <p:cNvPr id="129" name="圓角矩形圖說文字 128"/>
          <p:cNvSpPr/>
          <p:nvPr/>
        </p:nvSpPr>
        <p:spPr>
          <a:xfrm>
            <a:off x="6701701" y="5734526"/>
            <a:ext cx="1472338" cy="809824"/>
          </a:xfrm>
          <a:prstGeom prst="wedgeRoundRectCallout">
            <a:avLst>
              <a:gd name="adj1" fmla="val -15775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切換、選擇</a:t>
            </a:r>
          </a:p>
        </p:txBody>
      </p:sp>
      <p:sp>
        <p:nvSpPr>
          <p:cNvPr id="130" name="圓角矩形圖說文字 129"/>
          <p:cNvSpPr/>
          <p:nvPr/>
        </p:nvSpPr>
        <p:spPr>
          <a:xfrm>
            <a:off x="10123640" y="1190450"/>
            <a:ext cx="1230817" cy="937183"/>
          </a:xfrm>
          <a:prstGeom prst="wedgeRoundRectCallout">
            <a:avLst>
              <a:gd name="adj1" fmla="val -13235"/>
              <a:gd name="adj2" fmla="val 8094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刪除後面</a:t>
            </a: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 rotWithShape="1">
          <a:blip r:embed="rId6"/>
          <a:srcRect t="19654"/>
          <a:stretch/>
        </p:blipFill>
        <p:spPr>
          <a:xfrm>
            <a:off x="10192331" y="475989"/>
            <a:ext cx="1773458" cy="5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1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2" grpId="0" animBg="1"/>
      <p:bldP spid="83" grpId="0" animBg="1"/>
      <p:bldP spid="69" grpId="0" animBg="1"/>
      <p:bldP spid="94" grpId="0" animBg="1"/>
      <p:bldP spid="107" grpId="0" animBg="1"/>
      <p:bldP spid="25" grpId="0" animBg="1"/>
      <p:bldP spid="118" grpId="0" animBg="1"/>
      <p:bldP spid="27" grpId="0" animBg="1"/>
      <p:bldP spid="119" grpId="0" animBg="1"/>
      <p:bldP spid="123" grpId="0" animBg="1"/>
      <p:bldP spid="125" grpId="0" animBg="1"/>
      <p:bldP spid="126" grpId="0" animBg="1"/>
      <p:bldP spid="30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 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課後練習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zh-TW" altLang="en-US" dirty="0"/>
              <a:t>問題一：確定的英文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問題二：取消的英文 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問題三：我想要 多重選取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 左鍵</a:t>
            </a:r>
            <a:r>
              <a:rPr lang="en-US" altLang="zh-TW" dirty="0">
                <a:sym typeface="Wingdings" panose="05000000000000000000" pitchFamily="2" charset="2"/>
              </a:rPr>
              <a:t>+</a:t>
            </a:r>
            <a:r>
              <a:rPr lang="en-US" altLang="zh-TW" dirty="0"/>
              <a:t>【                    】</a:t>
            </a:r>
            <a:r>
              <a:rPr lang="zh-TW" altLang="en-US" dirty="0"/>
              <a:t>鍵</a:t>
            </a: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pPr marL="457200" lvl="1" indent="0">
              <a:buNone/>
            </a:pPr>
            <a:r>
              <a:rPr lang="zh-TW" altLang="en-US" dirty="0"/>
              <a:t>問題四：我想要  個別 跳著選取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滑鼠左鍵</a:t>
            </a:r>
            <a:r>
              <a:rPr lang="en-US" altLang="zh-TW" dirty="0">
                <a:sym typeface="Wingdings" panose="05000000000000000000" pitchFamily="2" charset="2"/>
              </a:rPr>
              <a:t>+  【            】</a:t>
            </a:r>
            <a:r>
              <a:rPr lang="zh-TW" altLang="en-US" dirty="0">
                <a:sym typeface="Wingdings" panose="05000000000000000000" pitchFamily="2" charset="2"/>
              </a:rPr>
              <a:t>鍵</a:t>
            </a: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問題五：刪除前面按</a:t>
            </a:r>
            <a:r>
              <a:rPr lang="en-US" altLang="zh-TW" dirty="0">
                <a:sym typeface="Wingdings" panose="05000000000000000000" pitchFamily="2" charset="2"/>
              </a:rPr>
              <a:t>【 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問題六： 刪除後面按</a:t>
            </a:r>
            <a:r>
              <a:rPr lang="en-US" altLang="zh-TW" dirty="0">
                <a:sym typeface="Wingdings" panose="05000000000000000000" pitchFamily="2" charset="2"/>
              </a:rPr>
              <a:t>【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問題七：想要輸入時</a:t>
            </a:r>
            <a:r>
              <a:rPr lang="en-US" altLang="zh-TW" dirty="0">
                <a:sym typeface="Wingdings" panose="05000000000000000000" pitchFamily="2" charset="2"/>
              </a:rPr>
              <a:t>,</a:t>
            </a:r>
            <a:r>
              <a:rPr lang="zh-TW" altLang="en-US" dirty="0">
                <a:sym typeface="Wingdings" panose="05000000000000000000" pitchFamily="2" charset="2"/>
              </a:rPr>
              <a:t>螢幕要有什麼東西在</a:t>
            </a:r>
            <a:r>
              <a:rPr lang="en-US" altLang="zh-TW" dirty="0"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r>
              <a:rPr lang="en-US" altLang="zh-TW" dirty="0">
                <a:sym typeface="Wingdings" panose="05000000000000000000" pitchFamily="2" charset="2"/>
              </a:rPr>
              <a:t>                      【  1</a:t>
            </a:r>
            <a:r>
              <a:rPr lang="zh-TW" altLang="en-US" dirty="0">
                <a:sym typeface="Wingdings" panose="05000000000000000000" pitchFamily="2" charset="2"/>
              </a:rPr>
              <a:t>滑鼠的箭頭  </a:t>
            </a:r>
            <a:r>
              <a:rPr lang="en-US" altLang="zh-TW" dirty="0">
                <a:sym typeface="Wingdings" panose="05000000000000000000" pitchFamily="2" charset="2"/>
              </a:rPr>
              <a:t>2.</a:t>
            </a:r>
            <a:r>
              <a:rPr lang="zh-TW" altLang="en-US" dirty="0">
                <a:sym typeface="Wingdings" panose="05000000000000000000" pitchFamily="2" charset="2"/>
              </a:rPr>
              <a:t>閃動的 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| </a:t>
            </a:r>
            <a:r>
              <a:rPr lang="zh-TW" altLang="en-US" dirty="0">
                <a:sym typeface="Wingdings" panose="05000000000000000000" pitchFamily="2" charset="2"/>
              </a:rPr>
              <a:t>游標 </a:t>
            </a:r>
            <a:r>
              <a:rPr lang="en-US" altLang="zh-TW" dirty="0">
                <a:sym typeface="Wingdings" panose="05000000000000000000" pitchFamily="2" charset="2"/>
              </a:rPr>
              <a:t>3.</a:t>
            </a:r>
            <a:r>
              <a:rPr lang="zh-TW" altLang="en-US" dirty="0">
                <a:sym typeface="Wingdings" panose="05000000000000000000" pitchFamily="2" charset="2"/>
              </a:rPr>
              <a:t>游棒</a:t>
            </a:r>
            <a:r>
              <a:rPr lang="en-US" altLang="zh-TW" dirty="0">
                <a:sym typeface="Wingdings" panose="05000000000000000000" pitchFamily="2" charset="2"/>
              </a:rPr>
              <a:t>4.</a:t>
            </a:r>
            <a:r>
              <a:rPr lang="zh-TW" altLang="en-US" dirty="0">
                <a:sym typeface="Wingdings" panose="05000000000000000000" pitchFamily="2" charset="2"/>
              </a:rPr>
              <a:t>以上都要</a:t>
            </a:r>
            <a:r>
              <a:rPr lang="en-US" altLang="zh-TW" dirty="0">
                <a:sym typeface="Wingdings" panose="05000000000000000000" pitchFamily="2" charset="2"/>
              </a:rPr>
              <a:t>】</a:t>
            </a:r>
            <a:r>
              <a:rPr lang="zh-TW" altLang="en-US" dirty="0">
                <a:sym typeface="Wingdings" panose="05000000000000000000" pitchFamily="2" charset="2"/>
              </a:rPr>
              <a:t>答案是</a:t>
            </a:r>
            <a:r>
              <a:rPr lang="en-US" altLang="zh-TW" dirty="0">
                <a:sym typeface="Wingdings" panose="05000000000000000000" pitchFamily="2" charset="2"/>
              </a:rPr>
              <a:t>(        )</a:t>
            </a:r>
          </a:p>
        </p:txBody>
      </p:sp>
    </p:spTree>
    <p:extLst>
      <p:ext uri="{BB962C8B-B14F-4D97-AF65-F5344CB8AC3E}">
        <p14:creationId xmlns:p14="http://schemas.microsoft.com/office/powerpoint/2010/main" val="1508872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82206" y="1575131"/>
            <a:ext cx="11856516" cy="35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5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4" name="矩形 3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/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 smtClean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 smtClean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 smtClean="0">
                  <a:solidFill>
                    <a:schemeClr val="tx1"/>
                  </a:solidFill>
                </a:rPr>
                <a:t>‧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ㄇ</a:t>
              </a:r>
              <a:endParaRPr lang="en-US" altLang="zh-TW" sz="14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73" name="矩形 72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 smtClean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 smtClean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 smtClean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</a:t>
              </a:r>
              <a:r>
                <a:rPr lang="zh-TW" altLang="en-US" sz="1400" b="1" dirty="0" smtClean="0">
                  <a:solidFill>
                    <a:schemeClr val="tx1"/>
                  </a:solidFill>
                </a:rPr>
                <a:t> </a:t>
              </a:r>
              <a:r>
                <a:rPr lang="zh-TW" altLang="en-US" sz="1200" b="1" dirty="0" smtClean="0">
                  <a:solidFill>
                    <a:schemeClr val="tx1"/>
                  </a:solidFill>
                </a:rPr>
                <a:t>ㄤ</a:t>
              </a:r>
              <a:endParaRPr lang="en-US" altLang="zh-TW" sz="1200" b="1" dirty="0" smtClean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 smtClean="0">
                  <a:solidFill>
                    <a:schemeClr val="tx1"/>
                  </a:solidFill>
                </a:rPr>
                <a:t>‘</a:t>
              </a:r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83" name="矩形 82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2" name="物件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0687259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21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群組 18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2" name="橢圓形圖說文字 21"/>
          <p:cNvSpPr/>
          <p:nvPr/>
        </p:nvSpPr>
        <p:spPr>
          <a:xfrm>
            <a:off x="3016472" y="5461463"/>
            <a:ext cx="2969676" cy="731520"/>
          </a:xfrm>
          <a:prstGeom prst="wedgeEllipseCallout">
            <a:avLst>
              <a:gd name="adj1" fmla="val -7470"/>
              <a:gd name="adj2" fmla="val -7383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注音一聲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空白鍵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A219DCF-CBFB-411C-97AF-5873208D5ED3}"/>
              </a:ext>
            </a:extLst>
          </p:cNvPr>
          <p:cNvSpPr/>
          <p:nvPr/>
        </p:nvSpPr>
        <p:spPr>
          <a:xfrm>
            <a:off x="6944366" y="20418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退位鍵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AECB9F5E-4188-425F-BF17-B1BF58625748}"/>
              </a:ext>
            </a:extLst>
          </p:cNvPr>
          <p:cNvSpPr/>
          <p:nvPr/>
        </p:nvSpPr>
        <p:spPr>
          <a:xfrm>
            <a:off x="8879481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確定鍵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DBA46305-1B67-4E61-8263-FC820EFBC968}"/>
              </a:ext>
            </a:extLst>
          </p:cNvPr>
          <p:cNvSpPr/>
          <p:nvPr/>
        </p:nvSpPr>
        <p:spPr>
          <a:xfrm>
            <a:off x="9954033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取消鍵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376A914-2224-40E2-98A0-3DF3E03EA0FF}"/>
              </a:ext>
            </a:extLst>
          </p:cNvPr>
          <p:cNvSpPr/>
          <p:nvPr/>
        </p:nvSpPr>
        <p:spPr>
          <a:xfrm>
            <a:off x="5912044" y="20716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刪除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A058A07-F76F-4EA3-9E4D-99BE31F62AD8}"/>
              </a:ext>
            </a:extLst>
          </p:cNvPr>
          <p:cNvSpPr/>
          <p:nvPr/>
        </p:nvSpPr>
        <p:spPr>
          <a:xfrm>
            <a:off x="3133560" y="16554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控制鍵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9B8A9A8E-D8D5-44A5-8644-7544244484A9}"/>
              </a:ext>
            </a:extLst>
          </p:cNvPr>
          <p:cNvSpPr/>
          <p:nvPr/>
        </p:nvSpPr>
        <p:spPr>
          <a:xfrm>
            <a:off x="2079867" y="16256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移位鍵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3C38BA51-C07C-41FD-AAEE-C3BE6A0BF3A6}"/>
              </a:ext>
            </a:extLst>
          </p:cNvPr>
          <p:cNvSpPr/>
          <p:nvPr/>
        </p:nvSpPr>
        <p:spPr>
          <a:xfrm>
            <a:off x="1040219" y="15369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選擇鍵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154038F-6B46-4F2F-984B-869B30AF93D6}"/>
              </a:ext>
            </a:extLst>
          </p:cNvPr>
          <p:cNvSpPr txBox="1"/>
          <p:nvPr/>
        </p:nvSpPr>
        <p:spPr>
          <a:xfrm>
            <a:off x="6601126" y="5924640"/>
            <a:ext cx="5625715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請將上述的重要按鍵</a:t>
            </a:r>
            <a:r>
              <a:rPr lang="en-US" altLang="zh-TW" sz="2400" dirty="0"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sym typeface="Wingdings" panose="05000000000000000000" pitchFamily="2" charset="2"/>
              </a:rPr>
              <a:t>放在正確的位置</a:t>
            </a:r>
            <a:endParaRPr lang="zh-TW" altLang="en-US" sz="2400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8E0F9B0B-B4F2-4BF4-9A51-8F47B4237F4B}"/>
              </a:ext>
            </a:extLst>
          </p:cNvPr>
          <p:cNvSpPr/>
          <p:nvPr/>
        </p:nvSpPr>
        <p:spPr>
          <a:xfrm>
            <a:off x="4906879" y="19807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大小寫</a:t>
            </a:r>
          </a:p>
        </p:txBody>
      </p:sp>
    </p:spTree>
    <p:extLst>
      <p:ext uri="{BB962C8B-B14F-4D97-AF65-F5344CB8AC3E}">
        <p14:creationId xmlns:p14="http://schemas.microsoft.com/office/powerpoint/2010/main" val="23858169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618</Words>
  <Application>Microsoft Office PowerPoint</Application>
  <PresentationFormat>寬螢幕</PresentationFormat>
  <Paragraphs>350</Paragraphs>
  <Slides>5</Slides>
  <Notes>0</Notes>
  <HiddenSlides>0</HiddenSlides>
  <MMClips>0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6" baseType="lpstr">
      <vt:lpstr>MS Gothic</vt:lpstr>
      <vt:lpstr>新細明體</vt:lpstr>
      <vt:lpstr>標楷體</vt:lpstr>
      <vt:lpstr>Arial</vt:lpstr>
      <vt:lpstr>Calibri</vt:lpstr>
      <vt:lpstr>Calibri Light</vt:lpstr>
      <vt:lpstr>MV Boli</vt:lpstr>
      <vt:lpstr>Wingdings</vt:lpstr>
      <vt:lpstr>Wingdings 3</vt:lpstr>
      <vt:lpstr>Office 佈景主題</vt:lpstr>
      <vt:lpstr>Image</vt:lpstr>
      <vt:lpstr>PowerPoint 簡報</vt:lpstr>
      <vt:lpstr>PowerPoint 簡報</vt:lpstr>
      <vt:lpstr>  課後練習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ws</cp:lastModifiedBy>
  <cp:revision>80</cp:revision>
  <cp:lastPrinted>2020-10-09T02:39:57Z</cp:lastPrinted>
  <dcterms:created xsi:type="dcterms:W3CDTF">2019-10-17T11:17:50Z</dcterms:created>
  <dcterms:modified xsi:type="dcterms:W3CDTF">2020-10-15T03:32:13Z</dcterms:modified>
</cp:coreProperties>
</file>