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8" r:id="rId12"/>
    <p:sldId id="270" r:id="rId13"/>
    <p:sldId id="269" r:id="rId14"/>
    <p:sldId id="265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4470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595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576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582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0301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1257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0731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6504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4453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4032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5835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33855-6DA4-4BB2-A57F-9C7585358078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4BE50-992F-47B3-818E-6B0AA6B5D2A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091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714376" y="1157288"/>
            <a:ext cx="4686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   </a:t>
            </a:r>
            <a:r>
              <a:rPr lang="zh-TW" altLang="en-US" sz="3600" dirty="0"/>
              <a:t>滑鼠的右鍵是按  </a:t>
            </a:r>
            <a:r>
              <a:rPr lang="en-US" altLang="zh-TW" sz="3600" dirty="0"/>
              <a:t>(1)A</a:t>
            </a:r>
            <a:r>
              <a:rPr lang="zh-TW" altLang="en-US" sz="3600" dirty="0"/>
              <a:t>     　</a:t>
            </a:r>
            <a:r>
              <a:rPr lang="en-US" altLang="zh-TW" sz="3600" dirty="0"/>
              <a:t>(2)B     (3)C</a:t>
            </a:r>
            <a:endParaRPr lang="zh-TW" altLang="en-US" sz="3600" dirty="0"/>
          </a:p>
        </p:txBody>
      </p:sp>
      <p:grpSp>
        <p:nvGrpSpPr>
          <p:cNvPr id="10" name="群組 9"/>
          <p:cNvGrpSpPr/>
          <p:nvPr/>
        </p:nvGrpSpPr>
        <p:grpSpPr>
          <a:xfrm>
            <a:off x="6532897" y="778225"/>
            <a:ext cx="2914650" cy="2301033"/>
            <a:chOff x="5729288" y="1341954"/>
            <a:chExt cx="3114674" cy="2458946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/>
            <a:srcRect l="29214" t="38828" r="26372" b="13464"/>
            <a:stretch/>
          </p:blipFill>
          <p:spPr>
            <a:xfrm>
              <a:off x="5729288" y="1918946"/>
              <a:ext cx="3114674" cy="188195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596712" y="1909592"/>
              <a:ext cx="513051" cy="59640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</a:t>
              </a:r>
              <a:endParaRPr lang="zh-TW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260615" y="1909592"/>
              <a:ext cx="502261" cy="59640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TW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</a:t>
              </a:r>
              <a:endParaRPr lang="zh-TW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894814" y="1341954"/>
              <a:ext cx="502261" cy="84490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TW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zh-TW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714375" y="3800900"/>
            <a:ext cx="1097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/>
              <a:t>2  </a:t>
            </a:r>
            <a:r>
              <a:rPr lang="zh-TW" altLang="en-US" sz="4000" dirty="0"/>
              <a:t>如何切換大小寫  </a:t>
            </a:r>
            <a:r>
              <a:rPr lang="en-US" altLang="zh-TW" sz="4000" dirty="0"/>
              <a:t>(1)</a:t>
            </a:r>
            <a:r>
              <a:rPr lang="zh-TW" altLang="en-US" sz="4000" dirty="0">
                <a:solidFill>
                  <a:srgbClr val="FF0000"/>
                </a:solidFill>
              </a:rPr>
              <a:t>螢幕右下</a:t>
            </a:r>
            <a:r>
              <a:rPr lang="en-US" altLang="zh-TW" sz="4000" dirty="0" err="1">
                <a:solidFill>
                  <a:srgbClr val="FF0000"/>
                </a:solidFill>
              </a:rPr>
              <a:t>eng</a:t>
            </a:r>
            <a:r>
              <a:rPr lang="zh-TW" altLang="en-US" sz="4000" dirty="0"/>
              <a:t> </a:t>
            </a: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zh-TW" altLang="en-US" sz="4000" dirty="0"/>
              <a:t> </a:t>
            </a:r>
            <a:r>
              <a:rPr lang="en-US" altLang="zh-TW" sz="4000" dirty="0"/>
              <a:t>(2)</a:t>
            </a:r>
            <a:r>
              <a:rPr lang="en-US" altLang="zh-TW" sz="4000" dirty="0">
                <a:solidFill>
                  <a:srgbClr val="FF0000"/>
                </a:solidFill>
              </a:rPr>
              <a:t>Enter</a:t>
            </a:r>
            <a:r>
              <a:rPr lang="en-US" altLang="zh-TW" sz="4000" dirty="0"/>
              <a:t>   (3)  </a:t>
            </a:r>
            <a:r>
              <a:rPr lang="zh-TW" altLang="en-US" sz="4000" dirty="0"/>
              <a:t>兩者皆對</a:t>
            </a:r>
            <a:r>
              <a:rPr lang="en-US" altLang="zh-TW" sz="4000" dirty="0"/>
              <a:t>  (4) Caps</a:t>
            </a:r>
            <a:endParaRPr lang="zh-TW" altLang="en-US" sz="4000" dirty="0"/>
          </a:p>
        </p:txBody>
      </p:sp>
      <p:sp>
        <p:nvSpPr>
          <p:cNvPr id="2" name="橢圓 1"/>
          <p:cNvSpPr/>
          <p:nvPr/>
        </p:nvSpPr>
        <p:spPr>
          <a:xfrm>
            <a:off x="7920148" y="1118026"/>
            <a:ext cx="561473" cy="6001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向下箭號 2"/>
          <p:cNvSpPr/>
          <p:nvPr/>
        </p:nvSpPr>
        <p:spPr>
          <a:xfrm>
            <a:off x="7866934" y="367631"/>
            <a:ext cx="547819" cy="680563"/>
          </a:xfrm>
          <a:prstGeom prst="down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623455" y="565265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選擇題</a:t>
            </a:r>
            <a:r>
              <a:rPr lang="zh-TW" altLang="en-US" dirty="0" smtClean="0"/>
              <a:t>，請將正確的選項填入</a:t>
            </a:r>
            <a:r>
              <a:rPr lang="zh-TW" altLang="en-US" dirty="0" smtClean="0">
                <a:solidFill>
                  <a:srgbClr val="FF0000"/>
                </a:solidFill>
              </a:rPr>
              <a:t>答案卷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9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714375" y="1157288"/>
            <a:ext cx="60150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/>
              <a:t>3   </a:t>
            </a:r>
            <a:r>
              <a:rPr lang="zh-TW" altLang="en-US" sz="3200" dirty="0"/>
              <a:t>要看到網頁下方要利用  </a:t>
            </a:r>
            <a:r>
              <a:rPr lang="en-US" altLang="zh-TW" sz="3200" dirty="0"/>
              <a:t>(1)A</a:t>
            </a:r>
            <a:r>
              <a:rPr lang="zh-TW" altLang="en-US" sz="3200" dirty="0"/>
              <a:t>   </a:t>
            </a:r>
            <a:r>
              <a:rPr lang="en-US" altLang="zh-TW" sz="3200" dirty="0"/>
              <a:t>(2)B     (3)C</a:t>
            </a:r>
            <a:endParaRPr lang="zh-TW" altLang="en-US" sz="3200" dirty="0"/>
          </a:p>
        </p:txBody>
      </p:sp>
      <p:grpSp>
        <p:nvGrpSpPr>
          <p:cNvPr id="10" name="群組 9"/>
          <p:cNvGrpSpPr/>
          <p:nvPr/>
        </p:nvGrpSpPr>
        <p:grpSpPr>
          <a:xfrm>
            <a:off x="7337506" y="550271"/>
            <a:ext cx="2914650" cy="2301033"/>
            <a:chOff x="5729288" y="1341954"/>
            <a:chExt cx="3114674" cy="2458946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/>
            <a:srcRect l="29214" t="38828" r="26372" b="13464"/>
            <a:stretch/>
          </p:blipFill>
          <p:spPr>
            <a:xfrm>
              <a:off x="5729288" y="1918946"/>
              <a:ext cx="3114674" cy="188195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596712" y="1909592"/>
              <a:ext cx="513051" cy="59640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</a:t>
              </a:r>
              <a:endParaRPr lang="zh-TW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260615" y="1909592"/>
              <a:ext cx="502261" cy="59640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TW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B</a:t>
              </a:r>
              <a:endParaRPr lang="zh-TW" alt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894814" y="1341954"/>
              <a:ext cx="502261" cy="84490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TW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endParaRPr lang="zh-TW" alt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714373" y="3800900"/>
            <a:ext cx="83053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/>
              <a:t>4</a:t>
            </a:r>
            <a:r>
              <a:rPr lang="zh-TW" altLang="en-US" sz="3200" dirty="0"/>
              <a:t>如何正確且</a:t>
            </a:r>
            <a:r>
              <a:rPr lang="zh-TW" altLang="en-US" sz="3200" dirty="0">
                <a:highlight>
                  <a:srgbClr val="FFFF00"/>
                </a:highlight>
              </a:rPr>
              <a:t>快速</a:t>
            </a:r>
            <a:r>
              <a:rPr lang="zh-TW" altLang="en-US" sz="3200" dirty="0"/>
              <a:t>的將虛線的字，打入電腦上</a:t>
            </a:r>
            <a:r>
              <a:rPr lang="en-US" altLang="zh-TW" sz="3200" dirty="0"/>
              <a:t>(1)</a:t>
            </a:r>
            <a:r>
              <a:rPr lang="zh-TW" altLang="en-US" sz="3200" dirty="0"/>
              <a:t>不要按</a:t>
            </a:r>
            <a:r>
              <a:rPr lang="en-US" altLang="zh-TW" sz="3200" dirty="0"/>
              <a:t>,</a:t>
            </a:r>
            <a:r>
              <a:rPr lang="zh-TW" altLang="en-US" sz="3200" dirty="0"/>
              <a:t>自動打進去   </a:t>
            </a:r>
            <a:r>
              <a:rPr lang="en-US" altLang="zh-TW" sz="3200" dirty="0"/>
              <a:t>(2) Ctrl     (3)Enter   (4)</a:t>
            </a:r>
            <a:r>
              <a:rPr lang="zh-TW" altLang="en-US" sz="3200" dirty="0"/>
              <a:t>滑鼠左鍵點一下</a:t>
            </a:r>
          </a:p>
        </p:txBody>
      </p:sp>
      <p:cxnSp>
        <p:nvCxnSpPr>
          <p:cNvPr id="12" name="直線單箭頭接點 11"/>
          <p:cNvCxnSpPr/>
          <p:nvPr/>
        </p:nvCxnSpPr>
        <p:spPr>
          <a:xfrm>
            <a:off x="8619292" y="932643"/>
            <a:ext cx="28575" cy="41702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內容版面配置區 3">
            <a:extLst>
              <a:ext uri="{FF2B5EF4-FFF2-40B4-BE49-F238E27FC236}">
                <a16:creationId xmlns:a16="http://schemas.microsoft.com/office/drawing/2014/main" id="{A6C616CB-4BB2-44B8-B763-E91197B3B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8478" y="3223072"/>
            <a:ext cx="2067356" cy="331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714376" y="1157288"/>
            <a:ext cx="7700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5"/>
            </a:pPr>
            <a:r>
              <a:rPr lang="zh-TW" altLang="en-US" sz="3200" dirty="0"/>
              <a:t>寫下</a:t>
            </a:r>
            <a:r>
              <a:rPr lang="en-US" altLang="zh-TW" sz="3200" dirty="0"/>
              <a:t>【</a:t>
            </a:r>
            <a:r>
              <a:rPr lang="zh-TW" altLang="en-US" sz="3200" dirty="0"/>
              <a:t>身份證</a:t>
            </a:r>
            <a:r>
              <a:rPr lang="en-US" altLang="zh-TW" sz="3200" dirty="0"/>
              <a:t>】</a:t>
            </a:r>
            <a:r>
              <a:rPr lang="zh-TW" altLang="en-US" sz="3200" dirty="0"/>
              <a:t>的後</a:t>
            </a:r>
            <a:r>
              <a:rPr lang="en-US" altLang="zh-TW" sz="3200" dirty="0"/>
              <a:t>4</a:t>
            </a:r>
            <a:r>
              <a:rPr lang="zh-TW" altLang="en-US" sz="3200" dirty="0"/>
              <a:t>碼</a:t>
            </a:r>
            <a:endParaRPr lang="en-US" altLang="zh-TW" sz="3200" dirty="0"/>
          </a:p>
          <a:p>
            <a:pPr marL="342900" indent="-342900">
              <a:buAutoNum type="arabicPlain" startAt="5"/>
            </a:pPr>
            <a:endParaRPr lang="en-US" altLang="zh-TW" sz="3200" dirty="0"/>
          </a:p>
          <a:p>
            <a:r>
              <a:rPr lang="en-US" altLang="zh-TW" sz="3200" dirty="0"/>
              <a:t>       【                                                 】</a:t>
            </a:r>
            <a:endParaRPr lang="zh-TW" altLang="en-US" sz="32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7308" y="4499351"/>
            <a:ext cx="9446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/>
              <a:t>6  </a:t>
            </a:r>
            <a:r>
              <a:rPr lang="zh-TW" altLang="en-US" sz="3200" dirty="0"/>
              <a:t>寫下</a:t>
            </a:r>
            <a:r>
              <a:rPr lang="en-US" altLang="zh-TW" sz="3200" dirty="0"/>
              <a:t>【</a:t>
            </a:r>
            <a:r>
              <a:rPr lang="zh-TW" altLang="en-US" sz="3200" dirty="0"/>
              <a:t>我的西元生日</a:t>
            </a:r>
            <a:r>
              <a:rPr lang="en-US" altLang="zh-TW" sz="3200" dirty="0"/>
              <a:t>】</a:t>
            </a:r>
            <a:r>
              <a:rPr lang="zh-TW" altLang="en-US" sz="3200" dirty="0"/>
              <a:t>共</a:t>
            </a:r>
            <a:r>
              <a:rPr lang="en-US" altLang="zh-TW" sz="3200" dirty="0"/>
              <a:t>8</a:t>
            </a:r>
            <a:r>
              <a:rPr lang="zh-TW" altLang="en-US" sz="3200" dirty="0"/>
              <a:t>碼</a:t>
            </a:r>
            <a:endParaRPr lang="en-US" altLang="zh-TW" sz="3200" dirty="0"/>
          </a:p>
          <a:p>
            <a:endParaRPr lang="en-US" altLang="zh-TW" sz="3200" dirty="0"/>
          </a:p>
          <a:p>
            <a:r>
              <a:rPr lang="en-US" altLang="zh-TW" sz="3200" dirty="0"/>
              <a:t>【                                  】</a:t>
            </a:r>
          </a:p>
        </p:txBody>
      </p:sp>
    </p:spTree>
    <p:extLst>
      <p:ext uri="{BB962C8B-B14F-4D97-AF65-F5344CB8AC3E}">
        <p14:creationId xmlns:p14="http://schemas.microsoft.com/office/powerpoint/2010/main" val="812566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714376" y="1157288"/>
            <a:ext cx="77009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7   </a:t>
            </a:r>
            <a:r>
              <a:rPr lang="zh-TW" altLang="en-US" sz="2800" dirty="0"/>
              <a:t>右方的意思是</a:t>
            </a:r>
            <a:r>
              <a:rPr lang="en-US" altLang="zh-TW" sz="2800" dirty="0"/>
              <a:t>(1)</a:t>
            </a:r>
            <a:r>
              <a:rPr lang="zh-TW" altLang="en-US" sz="2800" dirty="0"/>
              <a:t>再按一下   </a:t>
            </a:r>
            <a:r>
              <a:rPr lang="en-US" altLang="zh-TW" sz="2800" dirty="0"/>
              <a:t>(2)</a:t>
            </a:r>
            <a:r>
              <a:rPr lang="zh-TW" altLang="en-US" sz="2800" dirty="0"/>
              <a:t>忙碌中</a:t>
            </a:r>
            <a:r>
              <a:rPr lang="en-US" altLang="zh-TW" sz="2800" dirty="0"/>
              <a:t>,</a:t>
            </a:r>
            <a:r>
              <a:rPr lang="zh-TW" altLang="en-US" sz="2800" dirty="0"/>
              <a:t>等一下  </a:t>
            </a:r>
            <a:r>
              <a:rPr lang="en-US" altLang="zh-TW" sz="2800" dirty="0"/>
              <a:t>(3)</a:t>
            </a:r>
            <a:r>
              <a:rPr lang="zh-TW" altLang="en-US" sz="2800" dirty="0"/>
              <a:t>浪費時間</a:t>
            </a:r>
            <a:r>
              <a:rPr lang="en-US" altLang="zh-TW" sz="2800" dirty="0"/>
              <a:t>,</a:t>
            </a:r>
            <a:r>
              <a:rPr lang="zh-TW" altLang="en-US" sz="2800" dirty="0"/>
              <a:t>趕快按</a:t>
            </a:r>
            <a:r>
              <a:rPr lang="en-US" altLang="zh-TW" sz="2800" dirty="0"/>
              <a:t>X </a:t>
            </a:r>
            <a:r>
              <a:rPr lang="zh-TW" altLang="en-US" sz="2800" dirty="0"/>
              <a:t>離開</a:t>
            </a:r>
            <a:endParaRPr lang="en-US" altLang="zh-TW" sz="2800" dirty="0"/>
          </a:p>
          <a:p>
            <a:pPr marL="342900" indent="-342900">
              <a:buAutoNum type="arabicPlain" startAt="5"/>
            </a:pPr>
            <a:endParaRPr lang="en-US" altLang="zh-TW" sz="2800" dirty="0"/>
          </a:p>
          <a:p>
            <a:pPr marL="342900" indent="-342900">
              <a:buAutoNum type="arabicPlain" startAt="5"/>
            </a:pPr>
            <a:endParaRPr lang="en-US" altLang="zh-TW" sz="28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402059" y="4042151"/>
            <a:ext cx="80132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8    </a:t>
            </a:r>
            <a:r>
              <a:rPr lang="zh-TW" altLang="en-US" sz="2800" dirty="0"/>
              <a:t>右方的滑鼠 是在</a:t>
            </a:r>
            <a:r>
              <a:rPr lang="en-US" altLang="zh-TW" sz="2800" dirty="0"/>
              <a:t>(1)</a:t>
            </a:r>
            <a:r>
              <a:rPr lang="zh-TW" altLang="en-US" sz="2800" dirty="0"/>
              <a:t>一定要按一下   </a:t>
            </a:r>
            <a:r>
              <a:rPr lang="en-US" altLang="zh-TW" sz="2800" dirty="0"/>
              <a:t>(2)</a:t>
            </a:r>
            <a:r>
              <a:rPr lang="zh-TW" altLang="en-US" sz="2800" dirty="0"/>
              <a:t>準備輸入文字  </a:t>
            </a:r>
            <a:r>
              <a:rPr lang="en-US" altLang="zh-TW" sz="2800" dirty="0"/>
              <a:t>(3) </a:t>
            </a:r>
            <a:r>
              <a:rPr lang="zh-TW" altLang="en-US" sz="2800" dirty="0"/>
              <a:t>準備按</a:t>
            </a:r>
            <a:r>
              <a:rPr lang="en-US" altLang="zh-TW" sz="2800"/>
              <a:t>Delete</a:t>
            </a:r>
            <a:endParaRPr lang="en-US" altLang="zh-TW" sz="28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259" y="1238395"/>
            <a:ext cx="1152525" cy="98107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359" y="3294438"/>
            <a:ext cx="37528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1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665873" y="657225"/>
            <a:ext cx="1008525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lain" startAt="9"/>
            </a:pPr>
            <a:r>
              <a:rPr lang="en-US" altLang="zh-TW" sz="4000" dirty="0"/>
              <a:t>Enter</a:t>
            </a:r>
            <a:r>
              <a:rPr lang="zh-TW" altLang="en-US" sz="4000" dirty="0"/>
              <a:t>的</a:t>
            </a:r>
            <a:r>
              <a:rPr lang="zh-TW" altLang="en-US" sz="4000" b="1" dirty="0">
                <a:solidFill>
                  <a:srgbClr val="FF0000"/>
                </a:solidFill>
              </a:rPr>
              <a:t>相反意思</a:t>
            </a:r>
            <a:r>
              <a:rPr lang="zh-TW" altLang="en-US" sz="4000" dirty="0"/>
              <a:t>是</a:t>
            </a:r>
            <a:r>
              <a:rPr lang="en-US" altLang="zh-TW" sz="4000" dirty="0"/>
              <a:t>(1)Ctrl</a:t>
            </a:r>
            <a:r>
              <a:rPr lang="zh-TW" altLang="en-US" sz="4000" dirty="0"/>
              <a:t>   </a:t>
            </a:r>
            <a:r>
              <a:rPr lang="en-US" altLang="zh-TW" sz="4000" dirty="0"/>
              <a:t>(2)Backspace</a:t>
            </a:r>
            <a:r>
              <a:rPr lang="zh-TW" altLang="en-US" sz="4000" dirty="0"/>
              <a:t> </a:t>
            </a:r>
            <a:r>
              <a:rPr lang="en-US" altLang="zh-TW" sz="4000" dirty="0"/>
              <a:t>(3)shift   (4)Esc</a:t>
            </a:r>
          </a:p>
          <a:p>
            <a:endParaRPr lang="en-US" altLang="zh-TW" sz="2800" dirty="0"/>
          </a:p>
          <a:p>
            <a:pPr marL="342900" indent="-342900">
              <a:buAutoNum type="arabicPlain" startAt="5"/>
            </a:pPr>
            <a:endParaRPr lang="en-US" altLang="zh-TW" sz="28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665873" y="3570663"/>
            <a:ext cx="93463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lain" startAt="10"/>
            </a:pPr>
            <a:r>
              <a:rPr lang="en-US" altLang="zh-TW" sz="4000" dirty="0"/>
              <a:t>Back space  </a:t>
            </a:r>
            <a:r>
              <a:rPr lang="zh-TW" altLang="en-US" sz="4000" dirty="0"/>
              <a:t>意思是</a:t>
            </a:r>
            <a:r>
              <a:rPr lang="en-US" altLang="zh-TW" sz="4000" dirty="0"/>
              <a:t>(1)</a:t>
            </a:r>
            <a:r>
              <a:rPr lang="zh-TW" altLang="en-US" sz="4000" dirty="0"/>
              <a:t>倒退鍵   </a:t>
            </a:r>
            <a:endParaRPr lang="en-US" altLang="zh-TW" sz="4000" dirty="0"/>
          </a:p>
          <a:p>
            <a:r>
              <a:rPr lang="en-US" altLang="zh-TW" sz="4000" dirty="0"/>
              <a:t>     (2)</a:t>
            </a:r>
            <a:r>
              <a:rPr lang="zh-TW" altLang="en-US" sz="4000" dirty="0"/>
              <a:t>取消鍵 </a:t>
            </a:r>
            <a:r>
              <a:rPr lang="en-US" altLang="zh-TW" sz="4000" dirty="0"/>
              <a:t>(3) </a:t>
            </a:r>
            <a:r>
              <a:rPr lang="zh-TW" altLang="en-US" sz="4000" dirty="0"/>
              <a:t>刪除右方 </a:t>
            </a:r>
            <a:r>
              <a:rPr lang="en-US" altLang="zh-TW" sz="4000" dirty="0"/>
              <a:t>       (4)</a:t>
            </a:r>
            <a:r>
              <a:rPr lang="zh-TW" altLang="en-US" sz="4000" dirty="0"/>
              <a:t>向左一位</a:t>
            </a:r>
            <a:endParaRPr lang="en-US" altLang="zh-TW" sz="4000" dirty="0"/>
          </a:p>
          <a:p>
            <a:endParaRPr lang="en-US" altLang="zh-TW" sz="4000" dirty="0"/>
          </a:p>
          <a:p>
            <a:endParaRPr lang="en-US" altLang="zh-TW" sz="4000" dirty="0"/>
          </a:p>
          <a:p>
            <a:r>
              <a:rPr lang="zh-TW" altLang="en-US" sz="4000" dirty="0"/>
              <a:t>  </a:t>
            </a:r>
            <a:endParaRPr lang="en-US" altLang="zh-TW" sz="4000" dirty="0"/>
          </a:p>
          <a:p>
            <a:endParaRPr lang="en-US" altLang="zh-TW" sz="4000" dirty="0"/>
          </a:p>
        </p:txBody>
      </p:sp>
    </p:spTree>
    <p:extLst>
      <p:ext uri="{BB962C8B-B14F-4D97-AF65-F5344CB8AC3E}">
        <p14:creationId xmlns:p14="http://schemas.microsoft.com/office/powerpoint/2010/main" val="2081147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714375" y="1157288"/>
            <a:ext cx="1070133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lain" startAt="11"/>
            </a:pPr>
            <a:r>
              <a:rPr lang="en-US" altLang="zh-TW" sz="4800" dirty="0">
                <a:solidFill>
                  <a:srgbClr val="FF0000"/>
                </a:solidFill>
              </a:rPr>
              <a:t>Del </a:t>
            </a:r>
            <a:r>
              <a:rPr lang="zh-TW" altLang="en-US" sz="4800" dirty="0"/>
              <a:t>意思是</a:t>
            </a:r>
            <a:r>
              <a:rPr lang="en-US" altLang="zh-TW" sz="4800" dirty="0"/>
              <a:t>(1)</a:t>
            </a:r>
            <a:r>
              <a:rPr lang="zh-TW" altLang="en-US" sz="4800" dirty="0"/>
              <a:t>按一下滑鼠   </a:t>
            </a:r>
            <a:r>
              <a:rPr lang="en-US" altLang="zh-TW" sz="4800" dirty="0"/>
              <a:t>(2)</a:t>
            </a:r>
            <a:r>
              <a:rPr lang="zh-TW" altLang="en-US" sz="4800" dirty="0"/>
              <a:t>確定 </a:t>
            </a:r>
            <a:endParaRPr lang="en-US" altLang="zh-TW" sz="4800" dirty="0"/>
          </a:p>
          <a:p>
            <a:r>
              <a:rPr lang="en-US" altLang="zh-TW" sz="4800" dirty="0"/>
              <a:t>   </a:t>
            </a:r>
            <a:r>
              <a:rPr lang="zh-TW" altLang="en-US" sz="4800" dirty="0"/>
              <a:t> </a:t>
            </a:r>
            <a:r>
              <a:rPr lang="en-US" altLang="zh-TW" sz="4800" dirty="0"/>
              <a:t>(3) </a:t>
            </a:r>
            <a:r>
              <a:rPr lang="zh-TW" altLang="en-US" sz="4800" dirty="0"/>
              <a:t>刪除前面  </a:t>
            </a:r>
            <a:r>
              <a:rPr lang="en-US" altLang="zh-TW" sz="4800" dirty="0"/>
              <a:t>(4) </a:t>
            </a:r>
            <a:r>
              <a:rPr lang="zh-TW" altLang="en-US" sz="4800" dirty="0"/>
              <a:t>刪除後面  </a:t>
            </a:r>
            <a:endParaRPr lang="en-US" altLang="zh-TW" sz="4800" dirty="0"/>
          </a:p>
          <a:p>
            <a:endParaRPr lang="en-US" altLang="zh-TW" dirty="0"/>
          </a:p>
          <a:p>
            <a:pPr marL="342900" indent="-342900">
              <a:buAutoNum type="arabicPlain" startAt="5"/>
            </a:pPr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605841" y="4485063"/>
            <a:ext cx="966687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2"/>
            </a:pPr>
            <a:r>
              <a:rPr lang="en-US" altLang="zh-TW" sz="4000" dirty="0">
                <a:solidFill>
                  <a:srgbClr val="FF0000"/>
                </a:solidFill>
              </a:rPr>
              <a:t>  Enter </a:t>
            </a:r>
            <a:r>
              <a:rPr lang="zh-TW" altLang="en-US" sz="4000" dirty="0"/>
              <a:t>的意思是 </a:t>
            </a:r>
            <a:r>
              <a:rPr lang="en-US" altLang="zh-TW" sz="4000" dirty="0"/>
              <a:t>(1 )</a:t>
            </a:r>
            <a:r>
              <a:rPr lang="zh-TW" altLang="en-US" sz="4000" dirty="0"/>
              <a:t>確定把字輸入電腦   </a:t>
            </a:r>
            <a:r>
              <a:rPr lang="en-US" altLang="zh-TW" sz="4000" dirty="0"/>
              <a:t>(2)</a:t>
            </a:r>
            <a:r>
              <a:rPr lang="zh-TW" altLang="en-US" sz="4000" dirty="0"/>
              <a:t>換行  </a:t>
            </a:r>
            <a:r>
              <a:rPr lang="en-US" altLang="zh-TW" sz="4000" dirty="0"/>
              <a:t>(3)</a:t>
            </a:r>
            <a:r>
              <a:rPr lang="zh-TW" altLang="en-US" sz="4000" dirty="0"/>
              <a:t>開啟程式</a:t>
            </a:r>
            <a:r>
              <a:rPr lang="en-US" altLang="zh-TW" sz="4000" dirty="0"/>
              <a:t>  (4)</a:t>
            </a:r>
            <a:r>
              <a:rPr lang="zh-TW" altLang="en-US" sz="4000" dirty="0"/>
              <a:t>以上皆有可能</a:t>
            </a:r>
            <a:endParaRPr lang="en-US" altLang="zh-TW" sz="4000" dirty="0"/>
          </a:p>
          <a:p>
            <a:endParaRPr lang="en-US" altLang="zh-TW" dirty="0"/>
          </a:p>
          <a:p>
            <a:r>
              <a:rPr lang="zh-TW" altLang="en-US" dirty="0"/>
              <a:t>  </a:t>
            </a:r>
            <a:endParaRPr lang="en-US" altLang="zh-TW" dirty="0"/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0334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228405" y="446004"/>
            <a:ext cx="1041558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lain" startAt="13"/>
            </a:pPr>
            <a:r>
              <a:rPr lang="zh-TW" altLang="en-US" sz="2800" dirty="0"/>
              <a:t>下面的兩個形狀，要如何一次選兩個</a:t>
            </a:r>
            <a:r>
              <a:rPr lang="en-US" altLang="zh-TW" sz="2800" dirty="0"/>
              <a:t>(1)</a:t>
            </a:r>
            <a:r>
              <a:rPr lang="zh-TW" altLang="en-US" sz="2800" b="1" dirty="0"/>
              <a:t>以</a:t>
            </a:r>
            <a:r>
              <a:rPr lang="zh-TW" altLang="en-US" sz="2800" dirty="0"/>
              <a:t>滑鼠連續點兩個  </a:t>
            </a:r>
            <a:endParaRPr lang="en-US" altLang="zh-TW" sz="2800" dirty="0"/>
          </a:p>
          <a:p>
            <a:pPr marL="514350" indent="-514350">
              <a:buAutoNum type="arabicPlain" startAt="13"/>
            </a:pPr>
            <a:endParaRPr lang="en-US" altLang="zh-TW" sz="2800" dirty="0"/>
          </a:p>
          <a:p>
            <a:r>
              <a:rPr lang="zh-TW" altLang="en-US" sz="2800" dirty="0"/>
              <a:t> </a:t>
            </a:r>
            <a:r>
              <a:rPr lang="en-US" altLang="zh-TW" sz="2800" dirty="0"/>
              <a:t>(2</a:t>
            </a:r>
            <a:r>
              <a:rPr lang="en-US" altLang="zh-TW" sz="4000" dirty="0"/>
              <a:t>)</a:t>
            </a:r>
            <a:r>
              <a:rPr lang="zh-TW" altLang="en-US" sz="4000" dirty="0"/>
              <a:t>   快點兩下  </a:t>
            </a:r>
            <a:r>
              <a:rPr lang="en-US" altLang="zh-TW" sz="4000" dirty="0"/>
              <a:t>(3) </a:t>
            </a:r>
            <a:r>
              <a:rPr lang="zh-TW" altLang="en-US" sz="4000" dirty="0"/>
              <a:t>配合</a:t>
            </a:r>
            <a:r>
              <a:rPr lang="en-US" altLang="zh-TW" sz="4000" dirty="0"/>
              <a:t>Ctrl</a:t>
            </a:r>
            <a:r>
              <a:rPr lang="zh-TW" altLang="en-US" sz="4000" dirty="0"/>
              <a:t>按滑鼠</a:t>
            </a: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zh-TW" altLang="en-US" sz="4000" dirty="0"/>
              <a:t> </a:t>
            </a:r>
            <a:r>
              <a:rPr lang="en-US" altLang="zh-TW" sz="4000" dirty="0"/>
              <a:t>(4)</a:t>
            </a:r>
            <a:r>
              <a:rPr lang="zh-TW" altLang="en-US" sz="4000" dirty="0"/>
              <a:t>以上皆可</a:t>
            </a:r>
            <a:r>
              <a:rPr lang="en-US" altLang="zh-TW" sz="4000" dirty="0"/>
              <a:t> </a:t>
            </a:r>
            <a:r>
              <a:rPr lang="zh-TW" altLang="en-US" sz="4000" dirty="0"/>
              <a:t>  </a:t>
            </a:r>
            <a:endParaRPr lang="en-US" altLang="zh-TW" sz="4000" dirty="0"/>
          </a:p>
          <a:p>
            <a:endParaRPr lang="en-US" altLang="zh-TW" dirty="0"/>
          </a:p>
          <a:p>
            <a:pPr marL="342900" indent="-342900">
              <a:buAutoNum type="arabicPlain" startAt="5"/>
            </a:pPr>
            <a:endParaRPr lang="en-US" altLang="zh-TW" dirty="0"/>
          </a:p>
        </p:txBody>
      </p:sp>
      <p:sp>
        <p:nvSpPr>
          <p:cNvPr id="2" name="矩形 1"/>
          <p:cNvSpPr/>
          <p:nvPr/>
        </p:nvSpPr>
        <p:spPr>
          <a:xfrm>
            <a:off x="7252322" y="3856254"/>
            <a:ext cx="1545559" cy="10517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10093598" y="3077855"/>
            <a:ext cx="1330037" cy="14458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7709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3875" y="263683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14 </a:t>
            </a:r>
            <a:r>
              <a:rPr lang="zh-TW" altLang="en-US" dirty="0"/>
              <a:t>當右方是哪一個在</a:t>
            </a:r>
            <a:r>
              <a:rPr lang="zh-TW" altLang="en-US" dirty="0">
                <a:solidFill>
                  <a:srgbClr val="FF0000"/>
                </a:solidFill>
              </a:rPr>
              <a:t>準備輸入文字的</a:t>
            </a:r>
            <a:r>
              <a:rPr lang="zh-TW" altLang="en-US" dirty="0"/>
              <a:t>模式 ，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 (1) A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(2) B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(3) A </a:t>
            </a:r>
            <a:r>
              <a:rPr lang="zh-TW" altLang="en-US" dirty="0"/>
              <a:t>和</a:t>
            </a:r>
            <a:r>
              <a:rPr lang="en-US" altLang="zh-TW" dirty="0"/>
              <a:t> B</a:t>
            </a:r>
            <a:r>
              <a:rPr lang="zh-TW" altLang="en-US" dirty="0"/>
              <a:t>都是一樣的模式</a:t>
            </a:r>
          </a:p>
        </p:txBody>
      </p:sp>
      <p:cxnSp>
        <p:nvCxnSpPr>
          <p:cNvPr id="6" name="直線接點 5"/>
          <p:cNvCxnSpPr/>
          <p:nvPr/>
        </p:nvCxnSpPr>
        <p:spPr>
          <a:xfrm>
            <a:off x="10004820" y="785813"/>
            <a:ext cx="7215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550" y="2636835"/>
            <a:ext cx="3356672" cy="234844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079" y="3132474"/>
            <a:ext cx="3338750" cy="161237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300648" y="2396405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016842" y="2252690"/>
            <a:ext cx="5613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0917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12941" y="665308"/>
            <a:ext cx="90744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lain" startAt="15"/>
            </a:pPr>
            <a:r>
              <a:rPr lang="zh-TW" altLang="en-US" sz="4000" dirty="0" smtClean="0"/>
              <a:t>上</a:t>
            </a:r>
            <a:r>
              <a:rPr lang="zh-TW" altLang="en-US" sz="4000" dirty="0"/>
              <a:t>電腦課課時說</a:t>
            </a:r>
            <a:r>
              <a:rPr lang="zh-TW" altLang="en-US" sz="4000" dirty="0">
                <a:solidFill>
                  <a:srgbClr val="FF0000"/>
                </a:solidFill>
              </a:rPr>
              <a:t>點一下</a:t>
            </a:r>
            <a:r>
              <a:rPr lang="zh-TW" altLang="en-US" sz="4000" dirty="0"/>
              <a:t>的意思</a:t>
            </a:r>
            <a:r>
              <a:rPr lang="zh-TW" altLang="en-US" sz="4000" dirty="0" smtClean="0"/>
              <a:t>？</a:t>
            </a:r>
            <a:endParaRPr lang="en-US" altLang="zh-TW" sz="4000" dirty="0"/>
          </a:p>
          <a:p>
            <a:r>
              <a:rPr lang="en-US" altLang="zh-TW" sz="4000" dirty="0" smtClean="0"/>
              <a:t>(</a:t>
            </a:r>
            <a:r>
              <a:rPr lang="en-US" altLang="zh-TW" sz="4000" dirty="0"/>
              <a:t>1)</a:t>
            </a:r>
            <a:r>
              <a:rPr lang="zh-TW" altLang="en-US" sz="4000" dirty="0"/>
              <a:t>鍵盤上的  </a:t>
            </a:r>
            <a:r>
              <a:rPr lang="en-US" altLang="zh-TW" sz="4000" dirty="0"/>
              <a:t>『.』 </a:t>
            </a:r>
            <a:endParaRPr lang="en-US" altLang="zh-TW" sz="4000" dirty="0" smtClean="0"/>
          </a:p>
          <a:p>
            <a:endParaRPr lang="en-US" altLang="zh-TW" sz="4000" dirty="0" smtClean="0"/>
          </a:p>
          <a:p>
            <a:r>
              <a:rPr lang="en-US" altLang="zh-TW" sz="4000" dirty="0" smtClean="0"/>
              <a:t>(</a:t>
            </a:r>
            <a:r>
              <a:rPr lang="en-US" altLang="zh-TW" sz="4000" dirty="0"/>
              <a:t>2) </a:t>
            </a:r>
            <a:endParaRPr lang="en-US" altLang="zh-TW" sz="4000" dirty="0" smtClean="0"/>
          </a:p>
          <a:p>
            <a:endParaRPr lang="en-US" altLang="zh-TW" sz="4000" dirty="0" smtClean="0"/>
          </a:p>
          <a:p>
            <a:r>
              <a:rPr lang="en-US" altLang="zh-TW" sz="4000" dirty="0" smtClean="0"/>
              <a:t>(</a:t>
            </a:r>
            <a:r>
              <a:rPr lang="en-US" altLang="zh-TW" sz="4000" dirty="0"/>
              <a:t>3)</a:t>
            </a:r>
            <a:br>
              <a:rPr lang="en-US" altLang="zh-TW" sz="4000" dirty="0"/>
            </a:b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en-US" altLang="zh-TW" sz="4000" dirty="0"/>
              <a:t>(4)</a:t>
            </a:r>
            <a:r>
              <a:rPr lang="zh-TW" altLang="en-US" sz="4000" dirty="0"/>
              <a:t>以上皆對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775" y="2007758"/>
            <a:ext cx="1836448" cy="140561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363" y="2063413"/>
            <a:ext cx="1683273" cy="124516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363" y="3634043"/>
            <a:ext cx="1759860" cy="128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442" y="1059151"/>
            <a:ext cx="3429000" cy="229552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3974" y="2126995"/>
            <a:ext cx="11031468" cy="4495173"/>
          </a:xfrm>
        </p:spPr>
        <p:txBody>
          <a:bodyPr>
            <a:normAutofit fontScale="90000"/>
          </a:bodyPr>
          <a:lstStyle/>
          <a:p>
            <a:r>
              <a:rPr lang="en-US" altLang="zh-TW" sz="4000" dirty="0"/>
              <a:t>16</a:t>
            </a:r>
            <a:r>
              <a:rPr lang="zh-TW" altLang="en-US" sz="4000" dirty="0"/>
              <a:t>滑鼠要如何才能</a:t>
            </a:r>
            <a:r>
              <a:rPr lang="zh-TW" altLang="en-US" sz="4000" dirty="0">
                <a:solidFill>
                  <a:srgbClr val="FF0000"/>
                </a:solidFill>
              </a:rPr>
              <a:t>移動</a:t>
            </a:r>
            <a:r>
              <a:rPr lang="zh-TW" altLang="en-US" sz="4000" dirty="0">
                <a:solidFill>
                  <a:schemeClr val="accent1"/>
                </a:solidFill>
              </a:rPr>
              <a:t>右方的</a:t>
            </a:r>
            <a:r>
              <a:rPr lang="zh-TW" altLang="en-US" sz="4000" dirty="0">
                <a:solidFill>
                  <a:srgbClr val="FF0000"/>
                </a:solidFill>
              </a:rPr>
              <a:t>文字游標「</a:t>
            </a:r>
            <a:r>
              <a:rPr lang="en-US" altLang="zh-TW" sz="4000" dirty="0">
                <a:solidFill>
                  <a:srgbClr val="FF0000"/>
                </a:solidFill>
              </a:rPr>
              <a:t>|</a:t>
            </a:r>
            <a:r>
              <a:rPr lang="zh-TW" altLang="en-US" sz="4000" dirty="0">
                <a:solidFill>
                  <a:srgbClr val="FF0000"/>
                </a:solidFill>
              </a:rPr>
              <a:t>」的位置</a:t>
            </a: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en-US" altLang="zh-TW" sz="4000" dirty="0"/>
              <a:t>(1)</a:t>
            </a:r>
            <a:r>
              <a:rPr lang="zh-TW" altLang="en-US" sz="4000" dirty="0"/>
              <a:t>按         或  </a:t>
            </a: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en-US" altLang="zh-TW" sz="4000" dirty="0"/>
              <a:t>(2)</a:t>
            </a:r>
            <a:r>
              <a:rPr lang="zh-TW" altLang="en-US" sz="4000" dirty="0"/>
              <a:t>用滑鼠和        一起配合</a:t>
            </a: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en-US" altLang="zh-TW" sz="4000" dirty="0"/>
              <a:t>(3)</a:t>
            </a:r>
            <a:r>
              <a:rPr lang="zh-TW" altLang="en-US" sz="4000" dirty="0"/>
              <a:t>出現 </a:t>
            </a:r>
            <a:r>
              <a:rPr lang="en-US" altLang="zh-TW" sz="4000" dirty="0">
                <a:latin typeface="Algerian" panose="04020705040A02060702" pitchFamily="82" charset="0"/>
              </a:rPr>
              <a:t>I </a:t>
            </a:r>
            <a:r>
              <a:rPr lang="zh-TW" altLang="en-US" sz="4000" dirty="0">
                <a:latin typeface="Algerian" panose="04020705040A02060702" pitchFamily="82" charset="0"/>
              </a:rPr>
              <a:t>馬上打字</a:t>
            </a:r>
            <a:r>
              <a:rPr lang="en-US" altLang="zh-TW" sz="4000" dirty="0">
                <a:latin typeface="Algerian" panose="04020705040A02060702" pitchFamily="82" charset="0"/>
              </a:rPr>
              <a:t/>
            </a:r>
            <a:br>
              <a:rPr lang="en-US" altLang="zh-TW" sz="4000" dirty="0">
                <a:latin typeface="Algerian" panose="04020705040A02060702" pitchFamily="82" charset="0"/>
              </a:rPr>
            </a:br>
            <a:r>
              <a:rPr lang="en-US" altLang="zh-TW" sz="4000" dirty="0">
                <a:latin typeface="Algerian" panose="04020705040A02060702" pitchFamily="82" charset="0"/>
              </a:rPr>
              <a:t/>
            </a:r>
            <a:br>
              <a:rPr lang="en-US" altLang="zh-TW" sz="4000" dirty="0">
                <a:latin typeface="Algerian" panose="04020705040A02060702" pitchFamily="82" charset="0"/>
              </a:rPr>
            </a:br>
            <a:r>
              <a:rPr lang="en-US" altLang="zh-TW" sz="4000" dirty="0">
                <a:latin typeface="+mn-ea"/>
                <a:ea typeface="+mn-ea"/>
              </a:rPr>
              <a:t>(4)</a:t>
            </a:r>
            <a:r>
              <a:rPr lang="zh-TW" altLang="en-US" sz="4000" dirty="0">
                <a:latin typeface="+mn-ea"/>
                <a:ea typeface="+mn-ea"/>
              </a:rPr>
              <a:t>以上皆有可能</a:t>
            </a:r>
            <a:r>
              <a:rPr lang="en-US" altLang="zh-TW" sz="4000" dirty="0">
                <a:latin typeface="+mn-ea"/>
                <a:ea typeface="+mn-ea"/>
              </a:rPr>
              <a:t/>
            </a:r>
            <a:br>
              <a:rPr lang="en-US" altLang="zh-TW" sz="4000" dirty="0">
                <a:latin typeface="+mn-ea"/>
                <a:ea typeface="+mn-ea"/>
              </a:rPr>
            </a:br>
            <a:r>
              <a:rPr lang="en-US" altLang="zh-TW" sz="4000" dirty="0">
                <a:latin typeface="+mn-ea"/>
                <a:ea typeface="+mn-ea"/>
              </a:rPr>
              <a:t/>
            </a:r>
            <a:br>
              <a:rPr lang="en-US" altLang="zh-TW" sz="4000" dirty="0">
                <a:latin typeface="+mn-ea"/>
                <a:ea typeface="+mn-ea"/>
              </a:rPr>
            </a:br>
            <a:r>
              <a:rPr lang="en-US" altLang="zh-TW" sz="4000" dirty="0"/>
              <a:t/>
            </a:r>
            <a:br>
              <a:rPr lang="en-US" altLang="zh-TW" sz="4000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6" name="向左箭號 5"/>
          <p:cNvSpPr/>
          <p:nvPr/>
        </p:nvSpPr>
        <p:spPr>
          <a:xfrm>
            <a:off x="1989270" y="1689499"/>
            <a:ext cx="542925" cy="275685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左箭號 6"/>
          <p:cNvSpPr/>
          <p:nvPr/>
        </p:nvSpPr>
        <p:spPr>
          <a:xfrm rot="10800000">
            <a:off x="3327572" y="1685014"/>
            <a:ext cx="542925" cy="275685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0" name="直線接點 19"/>
          <p:cNvCxnSpPr/>
          <p:nvPr/>
        </p:nvCxnSpPr>
        <p:spPr>
          <a:xfrm>
            <a:off x="9480884" y="2079057"/>
            <a:ext cx="9625" cy="65451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向左箭號 6">
            <a:extLst>
              <a:ext uri="{FF2B5EF4-FFF2-40B4-BE49-F238E27FC236}">
                <a16:creationId xmlns:a16="http://schemas.microsoft.com/office/drawing/2014/main" id="{9369DDCD-B600-4815-BB69-D660EEA7FF93}"/>
              </a:ext>
            </a:extLst>
          </p:cNvPr>
          <p:cNvSpPr/>
          <p:nvPr/>
        </p:nvSpPr>
        <p:spPr>
          <a:xfrm rot="10800000">
            <a:off x="3348307" y="2637384"/>
            <a:ext cx="542925" cy="275685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3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544645" y="522428"/>
            <a:ext cx="58336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400" dirty="0" smtClean="0">
                <a:solidFill>
                  <a:srgbClr val="FF0000"/>
                </a:solidFill>
              </a:rPr>
              <a:t>17</a:t>
            </a:r>
            <a:r>
              <a:rPr lang="zh-TW" altLang="en-US" sz="4400" dirty="0" smtClean="0">
                <a:solidFill>
                  <a:srgbClr val="FF0000"/>
                </a:solidFill>
              </a:rPr>
              <a:t>找出取消鍵的英文字</a:t>
            </a:r>
            <a:endParaRPr lang="zh-TW" altLang="en-US" sz="4400" dirty="0">
              <a:solidFill>
                <a:srgbClr val="FF000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508868" y="437863"/>
            <a:ext cx="42947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>
                <a:solidFill>
                  <a:srgbClr val="FF0000"/>
                </a:solidFill>
              </a:rPr>
              <a:t>18</a:t>
            </a:r>
            <a:r>
              <a:rPr lang="zh-TW" altLang="en-US" sz="4000" dirty="0" smtClean="0">
                <a:solidFill>
                  <a:srgbClr val="FF0000"/>
                </a:solidFill>
              </a:rPr>
              <a:t>寫出倒退的</a:t>
            </a:r>
            <a:r>
              <a:rPr lang="zh-TW" altLang="en-US" sz="4000" dirty="0">
                <a:solidFill>
                  <a:srgbClr val="FF0000"/>
                </a:solidFill>
              </a:rPr>
              <a:t>英</a:t>
            </a:r>
            <a:r>
              <a:rPr lang="zh-TW" altLang="en-US" sz="4000" dirty="0" smtClean="0">
                <a:solidFill>
                  <a:srgbClr val="FF0000"/>
                </a:solidFill>
              </a:rPr>
              <a:t>文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184100" y="1698392"/>
            <a:ext cx="11682539" cy="4257629"/>
            <a:chOff x="413789" y="1000123"/>
            <a:chExt cx="11682539" cy="425762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`  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 ㄅ</a:t>
              </a:r>
              <a:endParaRPr lang="en-US" altLang="zh-TW" sz="1600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1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ㄉ</a:t>
              </a:r>
              <a:endParaRPr lang="en-US" altLang="zh-TW" sz="1600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2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bg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3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bg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r>
                <a:rPr lang="en-US" altLang="zh-TW" sz="1600" b="1" dirty="0">
                  <a:solidFill>
                    <a:schemeClr val="bg1"/>
                  </a:solidFill>
                </a:rPr>
                <a:t/>
              </a:r>
              <a:br>
                <a:rPr lang="en-US" altLang="zh-TW" sz="1600" b="1" dirty="0">
                  <a:solidFill>
                    <a:schemeClr val="bg1"/>
                  </a:solidFill>
                </a:rPr>
              </a:br>
              <a:r>
                <a:rPr lang="en-US" altLang="zh-TW" sz="1600" b="1" dirty="0">
                  <a:solidFill>
                    <a:schemeClr val="bg1"/>
                  </a:solidFill>
                </a:rPr>
                <a:t>4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ㄓ</a:t>
              </a:r>
              <a:endParaRPr lang="en-US" altLang="zh-TW" sz="1600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5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 smtClean="0">
                  <a:solidFill>
                    <a:schemeClr val="bg1"/>
                  </a:solidFill>
                </a:rPr>
                <a:t>^</a:t>
              </a:r>
              <a:r>
                <a:rPr lang="zh-TW" altLang="en-US" sz="1600" b="1" dirty="0" smtClean="0">
                  <a:solidFill>
                    <a:schemeClr val="bg1"/>
                  </a:solidFill>
                </a:rPr>
                <a:t>  ˊ</a:t>
              </a:r>
              <a:endParaRPr lang="en-US" altLang="zh-TW" sz="1600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 </a:t>
              </a:r>
              <a:r>
                <a:rPr lang="en-US" altLang="zh-TW" sz="1600" b="1" dirty="0" smtClean="0">
                  <a:solidFill>
                    <a:schemeClr val="bg1"/>
                  </a:solidFill>
                </a:rPr>
                <a:t>‧</a:t>
              </a:r>
              <a:endParaRPr lang="en-US" altLang="zh-TW" sz="1600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7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bg1"/>
                  </a:solidFill>
                </a:rPr>
                <a:t>*</a:t>
              </a:r>
              <a:r>
                <a:rPr lang="zh-TW" altLang="en-US" b="1" dirty="0">
                  <a:solidFill>
                    <a:schemeClr val="bg1"/>
                  </a:solidFill>
                </a:rPr>
                <a:t>ㄚ</a:t>
              </a:r>
              <a:endParaRPr lang="en-US" altLang="zh-TW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8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ㄞ</a:t>
              </a:r>
              <a:endParaRPr lang="en-US" altLang="zh-TW" sz="1600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9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  ㄢ</a:t>
              </a:r>
              <a:endParaRPr lang="en-US" altLang="zh-TW" sz="1600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0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bg1"/>
                  </a:solidFill>
                </a:rPr>
                <a:t>_ </a:t>
              </a:r>
              <a:r>
                <a:rPr lang="zh-TW" altLang="en-US" b="1" dirty="0">
                  <a:solidFill>
                    <a:schemeClr val="bg1"/>
                  </a:solidFill>
                </a:rPr>
                <a:t>ㄦ</a:t>
              </a:r>
              <a:endParaRPr lang="en-US" altLang="zh-TW" b="1" dirty="0">
                <a:solidFill>
                  <a:schemeClr val="bg1"/>
                </a:solidFill>
              </a:endParaRPr>
            </a:p>
            <a:p>
              <a:r>
                <a:rPr lang="en-US" altLang="zh-TW" b="1" dirty="0">
                  <a:solidFill>
                    <a:schemeClr val="bg1"/>
                  </a:solidFill>
                </a:rPr>
                <a:t>-</a:t>
              </a:r>
              <a:endParaRPr lang="zh-TW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 </a:t>
              </a:r>
              <a:endParaRPr lang="en-US" altLang="zh-TW" sz="1600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=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bg1"/>
                  </a:solidFill>
                </a:rPr>
                <a:t>Backspace</a:t>
              </a:r>
              <a:endParaRPr lang="zh-TW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Esc</a:t>
              </a:r>
              <a:r>
                <a:rPr lang="zh-TW" altLang="en-US" b="1" dirty="0">
                  <a:solidFill>
                    <a:schemeClr val="bg1"/>
                  </a:solidFill>
                </a:rPr>
                <a:t>　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 ㄆ</a:t>
              </a:r>
              <a:endParaRPr lang="en-US" altLang="zh-TW" sz="1600" b="1" dirty="0">
                <a:solidFill>
                  <a:schemeClr val="bg1"/>
                </a:solidFill>
              </a:endParaRP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  </a:t>
              </a:r>
              <a:endParaRPr lang="zh-TW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bg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bg1"/>
                  </a:solidFill>
                </a:rPr>
                <a:t> ㄊ</a:t>
              </a:r>
              <a:endParaRPr lang="en-US" altLang="zh-TW" sz="1400" b="1" dirty="0">
                <a:solidFill>
                  <a:schemeClr val="bg1"/>
                </a:solidFill>
              </a:endParaRPr>
            </a:p>
            <a:p>
              <a:r>
                <a:rPr lang="zh-TW" altLang="en-US" sz="1400" b="1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E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ㄍ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R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ㄐ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T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ㄔ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Y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ㄗ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U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ㄧ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I </a:t>
              </a:r>
              <a:r>
                <a:rPr lang="zh-TW" altLang="en-US" sz="1600" dirty="0">
                  <a:solidFill>
                    <a:schemeClr val="bg1"/>
                  </a:solidFill>
                </a:rPr>
                <a:t>ㄛ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O </a:t>
              </a:r>
              <a:r>
                <a:rPr lang="zh-TW" altLang="en-US" sz="1600" dirty="0">
                  <a:solidFill>
                    <a:schemeClr val="bg1"/>
                  </a:solidFill>
                </a:rPr>
                <a:t>ㄟ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P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ㄣ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bg1"/>
                  </a:solidFill>
                </a:rPr>
                <a:t>[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bg1"/>
                  </a:solidFill>
                </a:rPr>
                <a:t>]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bg1"/>
                  </a:solidFill>
                </a:rPr>
                <a:t>\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Tab</a:t>
              </a:r>
              <a:br>
                <a:rPr lang="en-US" altLang="zh-TW" sz="1600" dirty="0">
                  <a:solidFill>
                    <a:schemeClr val="bg1"/>
                  </a:solidFill>
                </a:rPr>
              </a:br>
              <a:r>
                <a:rPr lang="en-US" altLang="zh-TW" sz="1600" dirty="0">
                  <a:solidFill>
                    <a:schemeClr val="bg1"/>
                  </a:solidFill>
                </a:rPr>
                <a:t>|</a:t>
              </a:r>
              <a:r>
                <a:rPr lang="en-US" altLang="zh-TW" sz="1600" dirty="0">
                  <a:solidFill>
                    <a:schemeClr val="bg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F1</a:t>
              </a:r>
              <a:endParaRPr lang="zh-TW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F2</a:t>
              </a:r>
              <a:r>
                <a:rPr lang="zh-TW" altLang="en-US" b="1" dirty="0">
                  <a:solidFill>
                    <a:schemeClr val="bg1"/>
                  </a:solidFill>
                </a:rPr>
                <a:t>　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F3</a:t>
              </a:r>
              <a:r>
                <a:rPr lang="zh-TW" altLang="en-US" b="1" dirty="0">
                  <a:solidFill>
                    <a:schemeClr val="bg1"/>
                  </a:solidFill>
                </a:rPr>
                <a:t>　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F4</a:t>
              </a:r>
              <a:endParaRPr lang="zh-TW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F9</a:t>
              </a:r>
              <a:endParaRPr lang="zh-TW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F10</a:t>
              </a:r>
              <a:r>
                <a:rPr lang="zh-TW" altLang="en-US" b="1" dirty="0">
                  <a:solidFill>
                    <a:schemeClr val="bg1"/>
                  </a:solidFill>
                </a:rPr>
                <a:t>　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F11</a:t>
              </a:r>
              <a:r>
                <a:rPr lang="zh-TW" altLang="en-US" b="1" dirty="0">
                  <a:solidFill>
                    <a:schemeClr val="bg1"/>
                  </a:solidFill>
                </a:rPr>
                <a:t>　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F12</a:t>
              </a:r>
              <a:endParaRPr lang="zh-TW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F5</a:t>
              </a:r>
              <a:endParaRPr lang="zh-TW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F6</a:t>
              </a:r>
              <a:r>
                <a:rPr lang="zh-TW" altLang="en-US" b="1" dirty="0">
                  <a:solidFill>
                    <a:schemeClr val="bg1"/>
                  </a:solidFill>
                </a:rPr>
                <a:t>　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F7</a:t>
              </a:r>
              <a:r>
                <a:rPr lang="zh-TW" altLang="en-US" b="1" dirty="0">
                  <a:solidFill>
                    <a:schemeClr val="bg1"/>
                  </a:solidFill>
                </a:rPr>
                <a:t>　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bg1"/>
                  </a:solidFill>
                </a:rPr>
                <a:t>F8</a:t>
              </a:r>
              <a:endParaRPr lang="zh-TW" altLang="en-US" b="1" dirty="0">
                <a:solidFill>
                  <a:schemeClr val="bg1"/>
                </a:solidFill>
              </a:endParaRPr>
            </a:p>
          </p:txBody>
        </p:sp>
        <p:grpSp>
          <p:nvGrpSpPr>
            <p:cNvPr id="50" name="群組 49"/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  <a:grpFill/>
          </p:grpSpPr>
          <p:sp>
            <p:nvSpPr>
              <p:cNvPr id="94" name="矩形 93"/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bg1"/>
                    </a:solidFill>
                  </a:rPr>
                  <a:t>Delete</a:t>
                </a:r>
                <a:endParaRPr lang="zh-TW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bg1"/>
                    </a:solidFill>
                  </a:rPr>
                  <a:t>End</a:t>
                </a:r>
                <a:endParaRPr lang="zh-TW" alt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bg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bg1"/>
                    </a:solidFill>
                  </a:rPr>
                  <a:t>Down</a:t>
                </a:r>
                <a:endParaRPr lang="zh-TW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bg1"/>
                    </a:solidFill>
                  </a:rPr>
                  <a:t>Insert</a:t>
                </a:r>
                <a:endParaRPr lang="zh-TW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矩形 97"/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bg1"/>
                    </a:solidFill>
                  </a:rPr>
                  <a:t>Home</a:t>
                </a:r>
                <a:endParaRPr lang="zh-TW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bg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bg1"/>
                    </a:solidFill>
                  </a:rPr>
                  <a:t> up</a:t>
                </a:r>
                <a:endParaRPr lang="zh-TW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1" name="群組 50"/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  <a:grpFill/>
          </p:grpSpPr>
          <p:sp>
            <p:nvSpPr>
              <p:cNvPr id="90" name="矩形 8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bg1"/>
                    </a:solidFill>
                  </a:rPr>
                  <a:t>←</a:t>
                </a: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↓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bg1"/>
                    </a:solidFill>
                  </a:rPr>
                  <a:t>→</a:t>
                </a:r>
                <a:endParaRPr lang="zh-TW" altLang="en-US" sz="3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bg1"/>
                    </a:solidFill>
                  </a:rPr>
                  <a:t>↑</a:t>
                </a: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bg1"/>
                  </a:solidFill>
                </a:rPr>
                <a:t>A</a:t>
              </a:r>
              <a:r>
                <a:rPr lang="zh-TW" altLang="en-US" sz="1400" b="1" dirty="0" smtClean="0">
                  <a:solidFill>
                    <a:schemeClr val="bg1"/>
                  </a:solidFill>
                </a:rPr>
                <a:t>ㄇ</a:t>
              </a:r>
              <a:endParaRPr lang="en-US" altLang="zh-TW" sz="1400" b="1" dirty="0" smtClean="0">
                <a:solidFill>
                  <a:schemeClr val="bg1"/>
                </a:solidFill>
              </a:endParaRPr>
            </a:p>
            <a:p>
              <a:r>
                <a:rPr lang="zh-TW" altLang="en-US" sz="1400" b="1" dirty="0" smtClean="0">
                  <a:solidFill>
                    <a:schemeClr val="bg1"/>
                  </a:solidFill>
                </a:rPr>
                <a:t> </a:t>
              </a:r>
              <a:endParaRPr lang="zh-TW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S</a:t>
              </a:r>
              <a:r>
                <a:rPr lang="zh-TW" altLang="en-US" sz="1600" dirty="0" smtClean="0">
                  <a:solidFill>
                    <a:schemeClr val="bg1"/>
                  </a:solidFill>
                </a:rPr>
                <a:t> ㄋ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D</a:t>
              </a:r>
              <a:r>
                <a:rPr lang="zh-TW" altLang="en-US" sz="1600" dirty="0" smtClean="0">
                  <a:solidFill>
                    <a:schemeClr val="bg1"/>
                  </a:solidFill>
                </a:rPr>
                <a:t> ㄎ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 smtClean="0">
                  <a:solidFill>
                    <a:schemeClr val="bg1"/>
                  </a:solidFill>
                </a:rPr>
                <a:t>F</a:t>
              </a:r>
              <a:r>
                <a:rPr lang="zh-TW" altLang="en-US" sz="1400" dirty="0" smtClean="0">
                  <a:solidFill>
                    <a:schemeClr val="bg1"/>
                  </a:solidFill>
                </a:rPr>
                <a:t> ㄑ</a:t>
              </a:r>
              <a:endParaRPr lang="en-US" altLang="zh-TW" sz="14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G</a:t>
              </a:r>
              <a:r>
                <a:rPr lang="zh-TW" altLang="en-US" sz="1600" dirty="0" smtClean="0">
                  <a:solidFill>
                    <a:schemeClr val="bg1"/>
                  </a:solidFill>
                </a:rPr>
                <a:t> ㄕ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H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ㄘ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bg1"/>
                  </a:solidFill>
                </a:rPr>
                <a:t>J </a:t>
              </a:r>
              <a:r>
                <a:rPr lang="zh-TW" altLang="en-US" sz="1600" dirty="0" smtClean="0">
                  <a:solidFill>
                    <a:schemeClr val="bg1"/>
                  </a:solidFill>
                </a:rPr>
                <a:t> </a:t>
              </a:r>
              <a:r>
                <a:rPr lang="zh-TW" altLang="en-US" sz="1600" dirty="0">
                  <a:solidFill>
                    <a:schemeClr val="bg1"/>
                  </a:solidFill>
                </a:rPr>
                <a:t>ㄨ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K</a:t>
              </a:r>
              <a:r>
                <a:rPr lang="zh-TW" altLang="en-US" sz="1600" dirty="0" smtClean="0">
                  <a:solidFill>
                    <a:schemeClr val="bg1"/>
                  </a:solidFill>
                </a:rPr>
                <a:t>ㄜ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L</a:t>
              </a:r>
              <a:r>
                <a:rPr lang="zh-TW" altLang="en-US" sz="1600" dirty="0" smtClean="0">
                  <a:solidFill>
                    <a:schemeClr val="bg1"/>
                  </a:solidFill>
                </a:rPr>
                <a:t> ㄠ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bg1"/>
                  </a:solidFill>
                </a:rPr>
                <a:t>；</a:t>
              </a:r>
              <a:r>
                <a:rPr lang="zh-TW" altLang="en-US" sz="1400" b="1" dirty="0" smtClean="0">
                  <a:solidFill>
                    <a:schemeClr val="bg1"/>
                  </a:solidFill>
                </a:rPr>
                <a:t> </a:t>
              </a:r>
              <a:r>
                <a:rPr lang="zh-TW" altLang="en-US" sz="1200" b="1" dirty="0" smtClean="0">
                  <a:solidFill>
                    <a:schemeClr val="bg1"/>
                  </a:solidFill>
                </a:rPr>
                <a:t>ㄤ</a:t>
              </a:r>
              <a:endParaRPr lang="en-US" altLang="zh-TW" sz="1200" b="1" dirty="0" smtClean="0">
                <a:solidFill>
                  <a:schemeClr val="bg1"/>
                </a:solidFill>
              </a:endParaRPr>
            </a:p>
            <a:p>
              <a:r>
                <a:rPr lang="zh-TW" altLang="en-US" sz="1600" dirty="0">
                  <a:solidFill>
                    <a:schemeClr val="bg1"/>
                  </a:solidFill>
                </a:rPr>
                <a:t>；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bg1"/>
                  </a:solidFill>
                </a:rPr>
                <a:t>“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r>
                <a:rPr lang="en-US" altLang="zh-TW" sz="1600" dirty="0" smtClean="0">
                  <a:solidFill>
                    <a:schemeClr val="bg1"/>
                  </a:solidFill>
                </a:rPr>
                <a:t>‘</a:t>
              </a:r>
              <a:endParaRPr lang="en-US" altLang="zh-TW" sz="1600" dirty="0">
                <a:solidFill>
                  <a:schemeClr val="bg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bg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bg1"/>
                  </a:solidFill>
                </a:rPr>
                <a:t>Enter</a:t>
              </a:r>
              <a:endParaRPr lang="zh-TW" alt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bg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bg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Z </a:t>
              </a:r>
              <a:r>
                <a:rPr lang="zh-TW" altLang="en-US" sz="1600" dirty="0">
                  <a:solidFill>
                    <a:schemeClr val="bg1"/>
                  </a:solidFill>
                </a:rPr>
                <a:t>ㄈ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X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ㄌ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C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ㄏ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V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ㄒ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B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ㄖ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N</a:t>
              </a:r>
              <a:r>
                <a:rPr lang="zh-TW" altLang="en-US" sz="1600" dirty="0">
                  <a:solidFill>
                    <a:schemeClr val="bg1"/>
                  </a:solidFill>
                </a:rPr>
                <a:t> 厶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bg1"/>
                  </a:solidFill>
                </a:rPr>
                <a:t>M</a:t>
              </a:r>
              <a:r>
                <a:rPr lang="zh-TW" altLang="en-US" sz="1300" dirty="0">
                  <a:solidFill>
                    <a:schemeClr val="bg1"/>
                  </a:solidFill>
                </a:rPr>
                <a:t> ㄩ</a:t>
              </a:r>
              <a:endParaRPr lang="en-US" altLang="zh-TW" sz="1300" dirty="0">
                <a:solidFill>
                  <a:schemeClr val="bg1"/>
                </a:solidFill>
              </a:endParaRPr>
            </a:p>
            <a:p>
              <a:endParaRPr lang="zh-TW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&lt;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ㄝ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r>
                <a:rPr lang="zh-TW" altLang="en-US" sz="1600" dirty="0">
                  <a:solidFill>
                    <a:schemeClr val="bg1"/>
                  </a:solidFill>
                </a:rPr>
                <a:t>，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&gt;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ㄡ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r>
                <a:rPr lang="en-US" altLang="zh-TW" sz="1600" dirty="0">
                  <a:solidFill>
                    <a:schemeClr val="bg1"/>
                  </a:solidFill>
                </a:rPr>
                <a:t>‧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bg1"/>
                  </a:solidFill>
                </a:rPr>
                <a:t>?</a:t>
              </a:r>
              <a:r>
                <a:rPr lang="zh-TW" altLang="en-US" sz="1600" dirty="0">
                  <a:solidFill>
                    <a:schemeClr val="bg1"/>
                  </a:solidFill>
                </a:rPr>
                <a:t> ㄥ</a:t>
              </a:r>
              <a:endParaRPr lang="en-US" altLang="zh-TW" sz="1600" dirty="0">
                <a:solidFill>
                  <a:schemeClr val="bg1"/>
                </a:solidFill>
              </a:endParaRPr>
            </a:p>
            <a:p>
              <a:r>
                <a:rPr lang="en-US" altLang="zh-TW" sz="1600" dirty="0">
                  <a:solidFill>
                    <a:schemeClr val="bg1"/>
                  </a:solidFill>
                </a:rPr>
                <a:t>/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bg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bg1"/>
                  </a:solidFill>
                </a:rPr>
                <a:t>Shift</a:t>
              </a:r>
              <a:endParaRPr lang="zh-TW" alt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bg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bg1"/>
                  </a:solidFill>
                </a:rPr>
                <a:t>ALT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bg1"/>
                </a:solidFill>
              </a:endParaRPr>
            </a:p>
            <a:p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bg1"/>
                  </a:solidFill>
                </a:rPr>
                <a:t>ALT</a:t>
              </a:r>
              <a:endParaRPr lang="zh-TW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bg1"/>
                </a:solidFill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bg1"/>
                  </a:solidFill>
                </a:rPr>
                <a:t>Ctrl</a:t>
              </a:r>
              <a:endParaRPr lang="zh-TW" alt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bg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bg1"/>
                  </a:solidFill>
                </a:rPr>
                <a:t> </a:t>
              </a:r>
            </a:p>
          </p:txBody>
        </p:sp>
        <p:graphicFrame>
          <p:nvGraphicFramePr>
            <p:cNvPr id="84" name="物件 8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16958799"/>
                </p:ext>
              </p:extLst>
            </p:nvPr>
          </p:nvGraphicFramePr>
          <p:xfrm>
            <a:off x="1560316" y="4757847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4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181" name="物件 18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60316" y="4757847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5" name="群組 84"/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  <a:grpFill/>
          </p:grpSpPr>
          <p:sp>
            <p:nvSpPr>
              <p:cNvPr id="86" name="矩形 8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1080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22597" y="1382509"/>
            <a:ext cx="11682539" cy="4257629"/>
            <a:chOff x="413789" y="1000123"/>
            <a:chExt cx="11682539" cy="4257629"/>
          </a:xfrm>
        </p:grpSpPr>
        <p:sp>
          <p:nvSpPr>
            <p:cNvPr id="5" name="矩形 4"/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/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 smtClean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 smtClean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 smtClean="0">
                  <a:solidFill>
                    <a:schemeClr val="tx1"/>
                  </a:solidFill>
                </a:rPr>
                <a:t>‧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46" name="群組 45"/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矩形 93"/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" name="群組 46"/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 smtClean="0">
                  <a:solidFill>
                    <a:schemeClr val="tx1"/>
                  </a:solidFill>
                </a:rPr>
                <a:t>ㄇ</a:t>
              </a:r>
              <a:endParaRPr lang="en-US" altLang="zh-TW" sz="1400" b="1" dirty="0" smtClean="0">
                <a:solidFill>
                  <a:schemeClr val="tx1"/>
                </a:solidFill>
              </a:endParaRPr>
            </a:p>
            <a:p>
              <a:r>
                <a:rPr lang="zh-TW" altLang="en-US" sz="14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 smtClean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 smtClean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</a:t>
              </a:r>
              <a:r>
                <a:rPr lang="zh-TW" altLang="en-US" sz="1400" b="1" dirty="0" smtClean="0">
                  <a:solidFill>
                    <a:schemeClr val="tx1"/>
                  </a:solidFill>
                </a:rPr>
                <a:t> </a:t>
              </a:r>
              <a:r>
                <a:rPr lang="zh-TW" altLang="en-US" sz="1200" b="1" dirty="0" smtClean="0">
                  <a:solidFill>
                    <a:schemeClr val="tx1"/>
                  </a:solidFill>
                </a:rPr>
                <a:t>ㄤ</a:t>
              </a:r>
              <a:endParaRPr lang="en-US" altLang="zh-TW" sz="1200" b="1" dirty="0" smtClean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‘</a:t>
              </a:r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graphicFrame>
          <p:nvGraphicFramePr>
            <p:cNvPr id="80" name="物件 7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45646482"/>
                </p:ext>
              </p:extLst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181" name="物件 18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1" name="群組 80"/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7438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35232" y="735336"/>
            <a:ext cx="70905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/>
              <a:t>19</a:t>
            </a:r>
            <a:r>
              <a:rPr lang="zh-TW" altLang="en-US" sz="4800" dirty="0"/>
              <a:t> </a:t>
            </a:r>
            <a:r>
              <a:rPr lang="zh-TW" altLang="en-US" sz="4800" dirty="0" smtClean="0"/>
              <a:t>寫出</a:t>
            </a:r>
            <a:r>
              <a:rPr lang="en-US" altLang="zh-TW" sz="4800" dirty="0" smtClean="0"/>
              <a:t>Caps Lock</a:t>
            </a:r>
            <a:r>
              <a:rPr lang="zh-TW" altLang="en-US" sz="4800" dirty="0" smtClean="0"/>
              <a:t>中文意思</a:t>
            </a:r>
            <a:endParaRPr lang="zh-TW" altLang="en-US" sz="48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559031" y="3223429"/>
            <a:ext cx="70803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/>
              <a:t>20   shift</a:t>
            </a:r>
            <a:r>
              <a:rPr lang="zh-TW" altLang="en-US" sz="4800" dirty="0" smtClean="0"/>
              <a:t>壓著不放按</a:t>
            </a:r>
            <a:r>
              <a:rPr lang="en-US" altLang="zh-TW" sz="4800" dirty="0"/>
              <a:t>2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en-US" altLang="zh-TW" sz="4800" dirty="0" smtClean="0"/>
              <a:t>    </a:t>
            </a:r>
            <a:r>
              <a:rPr lang="zh-TW" altLang="en-US" sz="4800" dirty="0" smtClean="0"/>
              <a:t>會得到按鍵的左上角 </a:t>
            </a:r>
            <a:r>
              <a:rPr lang="en-US" altLang="zh-TW" sz="4800" dirty="0" smtClean="0">
                <a:solidFill>
                  <a:srgbClr val="FF0000"/>
                </a:solidFill>
              </a:rPr>
              <a:t>@</a:t>
            </a:r>
          </a:p>
          <a:p>
            <a:r>
              <a:rPr lang="zh-TW" altLang="en-US" sz="4800" dirty="0" smtClean="0"/>
              <a:t>   請寫出 </a:t>
            </a:r>
            <a:r>
              <a:rPr lang="en-US" altLang="zh-TW" sz="4800" dirty="0" smtClean="0"/>
              <a:t>Shift</a:t>
            </a:r>
            <a:r>
              <a:rPr lang="zh-TW" altLang="en-US" sz="4800" dirty="0" smtClean="0"/>
              <a:t>的中文意思</a:t>
            </a:r>
            <a:endParaRPr lang="zh-TW" altLang="en-US" sz="48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917" r="84081" b="29100"/>
          <a:stretch/>
        </p:blipFill>
        <p:spPr>
          <a:xfrm>
            <a:off x="7955280" y="1508144"/>
            <a:ext cx="3274137" cy="4910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矩形 6"/>
          <p:cNvSpPr/>
          <p:nvPr/>
        </p:nvSpPr>
        <p:spPr>
          <a:xfrm>
            <a:off x="10237681" y="2901143"/>
            <a:ext cx="706582" cy="83958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8876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請在試卷下方格子</a:t>
            </a:r>
            <a:r>
              <a:rPr lang="en-US" altLang="zh-TW" dirty="0"/>
              <a:t>,</a:t>
            </a:r>
            <a:r>
              <a:rPr lang="zh-TW" altLang="en-US" dirty="0"/>
              <a:t>完整不缺的寫下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935942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en-US" altLang="zh-TW" dirty="0" smtClean="0"/>
              <a:t>3</a:t>
            </a:r>
            <a:r>
              <a:rPr lang="zh-TW" altLang="en-US" dirty="0" smtClean="0"/>
              <a:t>遍</a:t>
            </a:r>
            <a:endParaRPr lang="en-US" altLang="zh-TW" dirty="0"/>
          </a:p>
          <a:p>
            <a:endParaRPr lang="en-US" altLang="zh-TW" dirty="0"/>
          </a:p>
          <a:p>
            <a:pPr marL="0" indent="0">
              <a:buNone/>
            </a:pPr>
            <a:r>
              <a:rPr lang="zh-TW" altLang="en-US" b="1" u="sng" dirty="0"/>
              <a:t>我的身份證帳號末</a:t>
            </a:r>
            <a:r>
              <a:rPr lang="en-US" altLang="zh-TW" b="1" u="sng" dirty="0"/>
              <a:t>4</a:t>
            </a:r>
            <a:r>
              <a:rPr lang="zh-TW" altLang="en-US" b="1" u="sng" dirty="0"/>
              <a:t>碼是</a:t>
            </a:r>
            <a:r>
              <a:rPr lang="en-US" altLang="zh-TW" dirty="0"/>
              <a:t>XXXX         </a:t>
            </a:r>
            <a:r>
              <a:rPr lang="zh-TW" altLang="en-US" dirty="0">
                <a:solidFill>
                  <a:srgbClr val="FF0000"/>
                </a:solidFill>
              </a:rPr>
              <a:t>前方的國字也要寫</a:t>
            </a:r>
            <a:r>
              <a:rPr lang="en-US" altLang="zh-TW" dirty="0"/>
              <a:t>(</a:t>
            </a:r>
            <a:r>
              <a:rPr lang="zh-TW" altLang="en-US" dirty="0"/>
              <a:t>一遍算</a:t>
            </a:r>
            <a:r>
              <a:rPr lang="en-US" altLang="zh-TW" dirty="0"/>
              <a:t>2</a:t>
            </a:r>
            <a:r>
              <a:rPr lang="zh-TW" altLang="en-US" dirty="0"/>
              <a:t>分，有缺</a:t>
            </a:r>
            <a:r>
              <a:rPr lang="en-US" altLang="zh-TW" dirty="0"/>
              <a:t>0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‧ 3</a:t>
            </a:r>
            <a:r>
              <a:rPr lang="zh-TW" altLang="en-US" dirty="0"/>
              <a:t>遍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b="1" dirty="0">
                <a:solidFill>
                  <a:srgbClr val="FF0000"/>
                </a:solidFill>
              </a:rPr>
              <a:t>我的西元生日</a:t>
            </a:r>
            <a:r>
              <a:rPr lang="en-US" altLang="zh-TW" b="1" dirty="0">
                <a:solidFill>
                  <a:srgbClr val="FF0000"/>
                </a:solidFill>
              </a:rPr>
              <a:t>8</a:t>
            </a:r>
            <a:r>
              <a:rPr lang="zh-TW" altLang="en-US" b="1" dirty="0">
                <a:solidFill>
                  <a:srgbClr val="FF0000"/>
                </a:solidFill>
              </a:rPr>
              <a:t>碼是</a:t>
            </a:r>
            <a:r>
              <a:rPr lang="zh-TW" altLang="en-US" dirty="0"/>
              <a:t>是</a:t>
            </a:r>
            <a:r>
              <a:rPr lang="en-US" altLang="zh-TW" dirty="0"/>
              <a:t>XXXXXXXX   </a:t>
            </a:r>
            <a:r>
              <a:rPr lang="zh-TW" altLang="en-US" dirty="0"/>
              <a:t>前方的國字也要寫</a:t>
            </a:r>
            <a:r>
              <a:rPr lang="en-US" altLang="zh-TW" dirty="0"/>
              <a:t>(</a:t>
            </a:r>
            <a:r>
              <a:rPr lang="zh-TW" altLang="en-US" dirty="0"/>
              <a:t>一遍算</a:t>
            </a:r>
            <a:r>
              <a:rPr lang="en-US" altLang="zh-TW" dirty="0"/>
              <a:t>2</a:t>
            </a:r>
            <a:r>
              <a:rPr lang="zh-TW" altLang="en-US" dirty="0"/>
              <a:t>分，有缺</a:t>
            </a:r>
            <a:r>
              <a:rPr lang="en-US" altLang="zh-TW" dirty="0"/>
              <a:t>0</a:t>
            </a:r>
            <a:r>
              <a:rPr lang="zh-TW" altLang="en-US" dirty="0"/>
              <a:t>分</a:t>
            </a:r>
            <a:r>
              <a:rPr lang="en-US" altLang="zh-TW" dirty="0"/>
              <a:t>) </a:t>
            </a:r>
          </a:p>
          <a:p>
            <a:pPr marL="0" indent="0">
              <a:buNone/>
            </a:pPr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       </a:t>
            </a:r>
            <a:endParaRPr lang="zh-TW" altLang="en-US" dirty="0"/>
          </a:p>
        </p:txBody>
      </p:sp>
      <p:sp>
        <p:nvSpPr>
          <p:cNvPr id="4" name="向左箭號 3"/>
          <p:cNvSpPr/>
          <p:nvPr/>
        </p:nvSpPr>
        <p:spPr>
          <a:xfrm rot="1935355">
            <a:off x="2752437" y="3294400"/>
            <a:ext cx="471055" cy="350982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右彎箭號 4"/>
          <p:cNvSpPr/>
          <p:nvPr/>
        </p:nvSpPr>
        <p:spPr>
          <a:xfrm rot="10800000">
            <a:off x="3280803" y="3195782"/>
            <a:ext cx="2501161" cy="54821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64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738</Words>
  <Application>Microsoft Office PowerPoint</Application>
  <PresentationFormat>寬螢幕</PresentationFormat>
  <Paragraphs>270</Paragraphs>
  <Slides>14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4" baseType="lpstr">
      <vt:lpstr>MS Gothic</vt:lpstr>
      <vt:lpstr>新細明體</vt:lpstr>
      <vt:lpstr>Algerian</vt:lpstr>
      <vt:lpstr>Arial</vt:lpstr>
      <vt:lpstr>Calibri</vt:lpstr>
      <vt:lpstr>Calibri Light</vt:lpstr>
      <vt:lpstr>MV Boli</vt:lpstr>
      <vt:lpstr>Wingdings 3</vt:lpstr>
      <vt:lpstr>Office 佈景主題</vt:lpstr>
      <vt:lpstr>Image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14 當右方是哪一個在準備輸入文字的模式 ，   (1) A  (2) B  (3) A 和 B都是一樣的模式</vt:lpstr>
      <vt:lpstr>PowerPoint 簡報</vt:lpstr>
      <vt:lpstr>16滑鼠要如何才能移動右方的文字游標「|」的位置  (1)按         或    (2)用滑鼠和        一起配合  (3)出現 I 馬上打字  (4)以上皆有可能      </vt:lpstr>
      <vt:lpstr>PowerPoint 簡報</vt:lpstr>
      <vt:lpstr>PowerPoint 簡報</vt:lpstr>
      <vt:lpstr>PowerPoint 簡報</vt:lpstr>
      <vt:lpstr>請在試卷下方格子,完整不缺的寫下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ws</cp:lastModifiedBy>
  <cp:revision>57</cp:revision>
  <dcterms:created xsi:type="dcterms:W3CDTF">2019-10-28T13:15:13Z</dcterms:created>
  <dcterms:modified xsi:type="dcterms:W3CDTF">2020-10-15T10:07:05Z</dcterms:modified>
</cp:coreProperties>
</file>