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59" autoAdjust="0"/>
    <p:restoredTop sz="94660"/>
  </p:normalViewPr>
  <p:slideViewPr>
    <p:cSldViewPr snapToGrid="0">
      <p:cViewPr varScale="1">
        <p:scale>
          <a:sx n="61" d="100"/>
          <a:sy n="61" d="100"/>
        </p:scale>
        <p:origin x="108" y="3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12/2/2020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12/2/2020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12/2/2020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全景圖片 (含標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與說明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 (含標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12/2/2020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圖片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12/2/2020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12/2/2020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845606" y="370620"/>
            <a:ext cx="8689976" cy="2509213"/>
          </a:xfrm>
        </p:spPr>
        <p:txBody>
          <a:bodyPr/>
          <a:lstStyle/>
          <a:p>
            <a:r>
              <a:rPr lang="zh-TW" altLang="en-US" dirty="0">
                <a:solidFill>
                  <a:srgbClr val="FF0000"/>
                </a:solidFill>
              </a:rPr>
              <a:t>溫溼度感應器 </a:t>
            </a:r>
            <a:r>
              <a:rPr lang="en-US" altLang="zh-TW" dirty="0" err="1">
                <a:solidFill>
                  <a:srgbClr val="FF0000"/>
                </a:solidFill>
              </a:rPr>
              <a:t>DHT11</a:t>
            </a:r>
            <a:r>
              <a:rPr lang="en-US" altLang="zh-TW" dirty="0">
                <a:solidFill>
                  <a:srgbClr val="FF0000"/>
                </a:solidFill>
              </a:rPr>
              <a:t/>
            </a:r>
            <a:br>
              <a:rPr lang="en-US" altLang="zh-TW" dirty="0">
                <a:solidFill>
                  <a:srgbClr val="FF0000"/>
                </a:solidFill>
              </a:rPr>
            </a:br>
            <a:endParaRPr lang="zh-TW" altLang="en-US" dirty="0">
              <a:solidFill>
                <a:srgbClr val="FF0000"/>
              </a:solidFill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2"/>
          <a:srcRect l="26092" t="29885" r="28219" b="31035"/>
          <a:stretch/>
        </p:blipFill>
        <p:spPr>
          <a:xfrm>
            <a:off x="3941379" y="2601310"/>
            <a:ext cx="4177862" cy="2680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29572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845606" y="370620"/>
            <a:ext cx="8689976" cy="2509213"/>
          </a:xfrm>
        </p:spPr>
        <p:txBody>
          <a:bodyPr/>
          <a:lstStyle/>
          <a:p>
            <a:r>
              <a:rPr lang="zh-TW" altLang="en-US" dirty="0">
                <a:solidFill>
                  <a:srgbClr val="FF0000"/>
                </a:solidFill>
              </a:rPr>
              <a:t>溫溼度感應器 </a:t>
            </a:r>
            <a:r>
              <a:rPr lang="en-US" altLang="zh-TW" dirty="0" err="1">
                <a:solidFill>
                  <a:srgbClr val="FF0000"/>
                </a:solidFill>
              </a:rPr>
              <a:t>DHT11</a:t>
            </a:r>
            <a:r>
              <a:rPr lang="en-US" altLang="zh-TW" dirty="0">
                <a:solidFill>
                  <a:srgbClr val="FF0000"/>
                </a:solidFill>
              </a:rPr>
              <a:t/>
            </a:r>
            <a:br>
              <a:rPr lang="en-US" altLang="zh-TW" dirty="0">
                <a:solidFill>
                  <a:srgbClr val="FF0000"/>
                </a:solidFill>
              </a:rPr>
            </a:b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3142594" y="2811514"/>
            <a:ext cx="6096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TW" altLang="en-US" sz="3600" dirty="0" smtClean="0">
                <a:solidFill>
                  <a:srgbClr val="0000FF"/>
                </a:solidFill>
                <a:latin typeface="Times New Roman" panose="02020603050405020304" pitchFamily="18" charset="0"/>
              </a:rPr>
              <a:t>        </a:t>
            </a:r>
            <a:r>
              <a:rPr lang="en-US" altLang="zh-TW" sz="3600" dirty="0" err="1" smtClean="0">
                <a:solidFill>
                  <a:srgbClr val="0000FF"/>
                </a:solidFill>
                <a:latin typeface="Times New Roman" panose="02020603050405020304" pitchFamily="18" charset="0"/>
              </a:rPr>
              <a:t>DHT11</a:t>
            </a:r>
            <a:r>
              <a:rPr lang="zh-TW" altLang="en-US" sz="3600" dirty="0">
                <a:solidFill>
                  <a:srgbClr val="000000"/>
                </a:solidFill>
                <a:latin typeface="Times New Roman" panose="02020603050405020304" pitchFamily="18" charset="0"/>
              </a:rPr>
              <a:t>是一個結合</a:t>
            </a:r>
            <a:r>
              <a:rPr lang="zh-TW" altLang="en-US" sz="3600" dirty="0">
                <a:solidFill>
                  <a:srgbClr val="0000FF"/>
                </a:solidFill>
                <a:latin typeface="Times New Roman" panose="02020603050405020304" pitchFamily="18" charset="0"/>
              </a:rPr>
              <a:t>溫、濕度</a:t>
            </a:r>
            <a:r>
              <a:rPr lang="zh-TW" altLang="en-US" sz="3600" dirty="0">
                <a:solidFill>
                  <a:srgbClr val="000000"/>
                </a:solidFill>
                <a:latin typeface="Times New Roman" panose="02020603050405020304" pitchFamily="18" charset="0"/>
              </a:rPr>
              <a:t>感測元件的感測器，內建處理器將所量測到的溫、濕度資料轉換為</a:t>
            </a:r>
            <a:r>
              <a:rPr lang="zh-TW" altLang="en-US" sz="3600" dirty="0">
                <a:solidFill>
                  <a:srgbClr val="0000FF"/>
                </a:solidFill>
                <a:latin typeface="Times New Roman" panose="02020603050405020304" pitchFamily="18" charset="0"/>
              </a:rPr>
              <a:t>數位訊號</a:t>
            </a:r>
            <a:r>
              <a:rPr lang="zh-TW" altLang="en-US" sz="3600" dirty="0">
                <a:solidFill>
                  <a:srgbClr val="000000"/>
                </a:solidFill>
                <a:latin typeface="Times New Roman" panose="02020603050405020304" pitchFamily="18" charset="0"/>
              </a:rPr>
              <a:t>，再送出</a:t>
            </a:r>
            <a:r>
              <a:rPr lang="zh-TW" altLang="en-US" sz="36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資料。</a:t>
            </a:r>
            <a:endParaRPr lang="zh-TW" altLang="en-US" sz="3600" dirty="0"/>
          </a:p>
        </p:txBody>
      </p:sp>
    </p:spTree>
    <p:extLst>
      <p:ext uri="{BB962C8B-B14F-4D97-AF65-F5344CB8AC3E}">
        <p14:creationId xmlns:p14="http://schemas.microsoft.com/office/powerpoint/2010/main" val="30654900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845606" y="370620"/>
            <a:ext cx="8689976" cy="2509213"/>
          </a:xfrm>
        </p:spPr>
        <p:txBody>
          <a:bodyPr/>
          <a:lstStyle/>
          <a:p>
            <a:r>
              <a:rPr lang="zh-TW" altLang="en-US" dirty="0">
                <a:solidFill>
                  <a:srgbClr val="FF0000"/>
                </a:solidFill>
              </a:rPr>
              <a:t>溫溼度感應器 </a:t>
            </a:r>
            <a:r>
              <a:rPr lang="en-US" altLang="zh-TW" dirty="0" err="1">
                <a:solidFill>
                  <a:srgbClr val="FF0000"/>
                </a:solidFill>
              </a:rPr>
              <a:t>DHT11</a:t>
            </a:r>
            <a:r>
              <a:rPr lang="en-US" altLang="zh-TW" dirty="0">
                <a:solidFill>
                  <a:srgbClr val="FF0000"/>
                </a:solidFill>
              </a:rPr>
              <a:t/>
            </a:r>
            <a:br>
              <a:rPr lang="en-US" altLang="zh-TW" dirty="0">
                <a:solidFill>
                  <a:srgbClr val="FF0000"/>
                </a:solidFill>
              </a:rPr>
            </a:br>
            <a:endParaRPr lang="zh-TW" altLang="en-US" dirty="0">
              <a:solidFill>
                <a:srgbClr val="FF0000"/>
              </a:solidFill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2"/>
          <a:srcRect l="7299" t="28735" r="44253" b="27816"/>
          <a:stretch/>
        </p:blipFill>
        <p:spPr>
          <a:xfrm>
            <a:off x="3247697" y="2364827"/>
            <a:ext cx="5625536" cy="3783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781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3502024" y="370620"/>
            <a:ext cx="8689976" cy="1627219"/>
          </a:xfrm>
        </p:spPr>
        <p:txBody>
          <a:bodyPr/>
          <a:lstStyle/>
          <a:p>
            <a:r>
              <a:rPr lang="zh-TW" altLang="en-US" dirty="0">
                <a:solidFill>
                  <a:srgbClr val="FF0000"/>
                </a:solidFill>
              </a:rPr>
              <a:t>溫溼度感應器 </a:t>
            </a:r>
            <a:r>
              <a:rPr lang="en-US" altLang="zh-TW" dirty="0" err="1">
                <a:solidFill>
                  <a:srgbClr val="FF0000"/>
                </a:solidFill>
              </a:rPr>
              <a:t>DHT11</a:t>
            </a:r>
            <a:r>
              <a:rPr lang="en-US" altLang="zh-TW" dirty="0">
                <a:solidFill>
                  <a:srgbClr val="FF0000"/>
                </a:solidFill>
              </a:rPr>
              <a:t/>
            </a:r>
            <a:br>
              <a:rPr lang="en-US" altLang="zh-TW" dirty="0">
                <a:solidFill>
                  <a:srgbClr val="FF0000"/>
                </a:solidFill>
              </a:rPr>
            </a:b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1093075" y="1382984"/>
            <a:ext cx="6963103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altLang="zh-TW" sz="2800" b="1" dirty="0">
                <a:solidFill>
                  <a:srgbClr val="212121"/>
                </a:solidFill>
                <a:latin typeface="Open Sans"/>
              </a:rPr>
              <a:t>1. </a:t>
            </a:r>
            <a:r>
              <a:rPr lang="zh-TW" altLang="en-US" sz="2800" b="1" dirty="0">
                <a:solidFill>
                  <a:srgbClr val="212121"/>
                </a:solidFill>
                <a:latin typeface="Open Sans"/>
              </a:rPr>
              <a:t>可以檢測周圍環境的濕度和溫度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zh-TW" sz="2800" b="1" dirty="0">
                <a:solidFill>
                  <a:srgbClr val="212121"/>
                </a:solidFill>
                <a:latin typeface="Open Sans"/>
              </a:rPr>
              <a:t>2. </a:t>
            </a:r>
            <a:r>
              <a:rPr lang="zh-TW" altLang="en-US" sz="2800" b="1" dirty="0">
                <a:solidFill>
                  <a:srgbClr val="212121"/>
                </a:solidFill>
                <a:latin typeface="Open Sans"/>
              </a:rPr>
              <a:t>傳感器採用</a:t>
            </a:r>
            <a:r>
              <a:rPr lang="en-US" altLang="zh-TW" sz="2800" b="1" dirty="0" err="1">
                <a:solidFill>
                  <a:srgbClr val="212121"/>
                </a:solidFill>
                <a:latin typeface="Open Sans"/>
              </a:rPr>
              <a:t>DHT11</a:t>
            </a:r>
            <a:endParaRPr lang="en-US" altLang="zh-TW" sz="2800" b="1" dirty="0">
              <a:solidFill>
                <a:srgbClr val="212121"/>
              </a:solidFill>
              <a:latin typeface="Open Sans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altLang="zh-TW" sz="2800" b="1" dirty="0">
                <a:solidFill>
                  <a:srgbClr val="212121"/>
                </a:solidFill>
                <a:latin typeface="Open Sans"/>
              </a:rPr>
              <a:t>3. </a:t>
            </a:r>
            <a:r>
              <a:rPr lang="zh-TW" altLang="en-US" sz="2800" b="1" dirty="0">
                <a:solidFill>
                  <a:srgbClr val="212121"/>
                </a:solidFill>
                <a:latin typeface="Open Sans"/>
              </a:rPr>
              <a:t>濕度測量範圍：</a:t>
            </a:r>
            <a:r>
              <a:rPr lang="en-US" altLang="zh-TW" sz="2800" b="1" dirty="0">
                <a:solidFill>
                  <a:srgbClr val="212121"/>
                </a:solidFill>
                <a:latin typeface="Open Sans"/>
              </a:rPr>
              <a:t>20%-95</a:t>
            </a:r>
            <a:r>
              <a:rPr lang="en-US" altLang="zh-TW" sz="2800" b="1" dirty="0" smtClean="0">
                <a:solidFill>
                  <a:srgbClr val="212121"/>
                </a:solidFill>
                <a:latin typeface="Open Sans"/>
              </a:rPr>
              <a:t>%</a:t>
            </a:r>
          </a:p>
          <a:p>
            <a:r>
              <a:rPr lang="zh-TW" altLang="en-US" sz="2800" b="1" dirty="0">
                <a:solidFill>
                  <a:srgbClr val="212121"/>
                </a:solidFill>
                <a:latin typeface="Open Sans"/>
              </a:rPr>
              <a:t> </a:t>
            </a:r>
            <a:r>
              <a:rPr lang="zh-TW" altLang="en-US" sz="2800" b="1" dirty="0" smtClean="0">
                <a:solidFill>
                  <a:srgbClr val="212121"/>
                </a:solidFill>
                <a:latin typeface="Open Sans"/>
              </a:rPr>
              <a:t> （</a:t>
            </a:r>
            <a:r>
              <a:rPr lang="en-US" altLang="zh-TW" sz="2800" b="1" dirty="0">
                <a:solidFill>
                  <a:srgbClr val="212121"/>
                </a:solidFill>
                <a:latin typeface="Open Sans"/>
              </a:rPr>
              <a:t>0</a:t>
            </a:r>
            <a:r>
              <a:rPr lang="zh-TW" altLang="en-US" sz="2800" b="1" dirty="0">
                <a:solidFill>
                  <a:srgbClr val="212121"/>
                </a:solidFill>
                <a:latin typeface="Open Sans"/>
              </a:rPr>
              <a:t>度</a:t>
            </a:r>
            <a:r>
              <a:rPr lang="en-US" altLang="zh-TW" sz="2800" b="1" dirty="0">
                <a:solidFill>
                  <a:srgbClr val="212121"/>
                </a:solidFill>
                <a:latin typeface="Open Sans"/>
              </a:rPr>
              <a:t>-50</a:t>
            </a:r>
            <a:r>
              <a:rPr lang="zh-TW" altLang="en-US" sz="2800" b="1" dirty="0">
                <a:solidFill>
                  <a:srgbClr val="212121"/>
                </a:solidFill>
                <a:latin typeface="Open Sans"/>
              </a:rPr>
              <a:t>度</a:t>
            </a:r>
            <a:r>
              <a:rPr lang="zh-TW" altLang="en-US" sz="2800" b="1" dirty="0" smtClean="0">
                <a:solidFill>
                  <a:srgbClr val="212121"/>
                </a:solidFill>
                <a:latin typeface="Open Sans"/>
              </a:rPr>
              <a:t>範圍</a:t>
            </a:r>
            <a:r>
              <a:rPr lang="zh-TW" altLang="en-US" sz="2800" b="1" dirty="0">
                <a:solidFill>
                  <a:srgbClr val="212121"/>
                </a:solidFill>
                <a:latin typeface="Open Sans"/>
              </a:rPr>
              <a:t>）濕度測量誤差：</a:t>
            </a:r>
            <a:r>
              <a:rPr lang="en-US" altLang="zh-TW" sz="2800" b="1" dirty="0">
                <a:solidFill>
                  <a:srgbClr val="212121"/>
                </a:solidFill>
                <a:latin typeface="Open Sans"/>
              </a:rPr>
              <a:t>+-5%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zh-TW" sz="2800" b="1" dirty="0">
                <a:solidFill>
                  <a:srgbClr val="212121"/>
                </a:solidFill>
                <a:latin typeface="Open Sans"/>
              </a:rPr>
              <a:t>4. </a:t>
            </a:r>
            <a:r>
              <a:rPr lang="zh-TW" altLang="en-US" sz="2800" b="1" dirty="0">
                <a:solidFill>
                  <a:srgbClr val="212121"/>
                </a:solidFill>
                <a:latin typeface="Open Sans"/>
              </a:rPr>
              <a:t>溫度測量範圍</a:t>
            </a:r>
            <a:r>
              <a:rPr lang="zh-TW" altLang="en-US" sz="2800" b="1" dirty="0" smtClean="0">
                <a:solidFill>
                  <a:srgbClr val="212121"/>
                </a:solidFill>
                <a:latin typeface="Open Sans"/>
              </a:rPr>
              <a:t>：</a:t>
            </a:r>
            <a:endParaRPr lang="en-US" altLang="zh-TW" sz="2800" b="1" dirty="0" smtClean="0">
              <a:solidFill>
                <a:srgbClr val="212121"/>
              </a:solidFill>
              <a:latin typeface="Open Sans"/>
            </a:endParaRPr>
          </a:p>
          <a:p>
            <a:r>
              <a:rPr lang="zh-TW" altLang="en-US" sz="2800" b="1" dirty="0">
                <a:solidFill>
                  <a:srgbClr val="212121"/>
                </a:solidFill>
                <a:latin typeface="Open Sans"/>
              </a:rPr>
              <a:t> </a:t>
            </a:r>
            <a:r>
              <a:rPr lang="zh-TW" altLang="en-US" sz="2800" b="1" dirty="0" smtClean="0">
                <a:solidFill>
                  <a:srgbClr val="212121"/>
                </a:solidFill>
                <a:latin typeface="Open Sans"/>
              </a:rPr>
              <a:t>     </a:t>
            </a:r>
            <a:r>
              <a:rPr lang="en-US" altLang="zh-TW" sz="2800" b="1" dirty="0" smtClean="0">
                <a:solidFill>
                  <a:srgbClr val="212121"/>
                </a:solidFill>
                <a:latin typeface="Open Sans"/>
              </a:rPr>
              <a:t>0</a:t>
            </a:r>
            <a:r>
              <a:rPr lang="zh-TW" altLang="en-US" sz="2800" b="1" dirty="0">
                <a:solidFill>
                  <a:srgbClr val="212121"/>
                </a:solidFill>
                <a:latin typeface="Open Sans"/>
              </a:rPr>
              <a:t>度</a:t>
            </a:r>
            <a:r>
              <a:rPr lang="en-US" altLang="zh-TW" sz="2800" b="1" dirty="0">
                <a:solidFill>
                  <a:srgbClr val="212121"/>
                </a:solidFill>
                <a:latin typeface="Open Sans"/>
              </a:rPr>
              <a:t>- 50</a:t>
            </a:r>
            <a:r>
              <a:rPr lang="zh-TW" altLang="en-US" sz="2800" b="1" dirty="0">
                <a:solidFill>
                  <a:srgbClr val="212121"/>
                </a:solidFill>
                <a:latin typeface="Open Sans"/>
              </a:rPr>
              <a:t>度溫度測量誤差：</a:t>
            </a:r>
            <a:r>
              <a:rPr lang="en-US" altLang="zh-TW" sz="2800" b="1" dirty="0">
                <a:solidFill>
                  <a:srgbClr val="212121"/>
                </a:solidFill>
                <a:latin typeface="Open Sans"/>
              </a:rPr>
              <a:t>+-2</a:t>
            </a:r>
            <a:r>
              <a:rPr lang="zh-TW" altLang="en-US" sz="2800" b="1" dirty="0">
                <a:solidFill>
                  <a:srgbClr val="212121"/>
                </a:solidFill>
                <a:latin typeface="Open Sans"/>
              </a:rPr>
              <a:t>度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zh-TW" sz="2800" b="1" dirty="0">
                <a:solidFill>
                  <a:srgbClr val="212121"/>
                </a:solidFill>
                <a:latin typeface="Open Sans"/>
              </a:rPr>
              <a:t>5. </a:t>
            </a:r>
            <a:r>
              <a:rPr lang="zh-TW" altLang="en-US" sz="2800" b="1" dirty="0">
                <a:solidFill>
                  <a:srgbClr val="212121"/>
                </a:solidFill>
                <a:latin typeface="Open Sans"/>
              </a:rPr>
              <a:t>工作電壓</a:t>
            </a:r>
            <a:r>
              <a:rPr lang="en-US" altLang="zh-TW" sz="2800" b="1" dirty="0" err="1">
                <a:solidFill>
                  <a:srgbClr val="212121"/>
                </a:solidFill>
                <a:latin typeface="Open Sans"/>
              </a:rPr>
              <a:t>3.3V-5V</a:t>
            </a:r>
            <a:endParaRPr lang="en-US" altLang="zh-TW" sz="2800" b="1" dirty="0">
              <a:solidFill>
                <a:srgbClr val="212121"/>
              </a:solidFill>
              <a:latin typeface="Open Sans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altLang="zh-TW" sz="2800" b="1" dirty="0">
                <a:solidFill>
                  <a:srgbClr val="212121"/>
                </a:solidFill>
                <a:latin typeface="Open Sans"/>
              </a:rPr>
              <a:t>6. </a:t>
            </a:r>
            <a:r>
              <a:rPr lang="zh-TW" altLang="en-US" sz="2800" b="1" dirty="0">
                <a:solidFill>
                  <a:srgbClr val="212121"/>
                </a:solidFill>
                <a:latin typeface="Open Sans"/>
              </a:rPr>
              <a:t>輸出形式數字輸出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zh-TW" sz="2800" b="1" dirty="0">
                <a:solidFill>
                  <a:srgbClr val="212121"/>
                </a:solidFill>
                <a:latin typeface="Open Sans"/>
              </a:rPr>
              <a:t>7. </a:t>
            </a:r>
            <a:r>
              <a:rPr lang="zh-TW" altLang="en-US" sz="2800" b="1" dirty="0">
                <a:solidFill>
                  <a:srgbClr val="212121"/>
                </a:solidFill>
                <a:latin typeface="Open Sans"/>
              </a:rPr>
              <a:t>設有固定螺栓孔，方便安裝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zh-TW" sz="2800" b="1" dirty="0">
                <a:solidFill>
                  <a:srgbClr val="212121"/>
                </a:solidFill>
                <a:latin typeface="Open Sans"/>
              </a:rPr>
              <a:t>8. </a:t>
            </a:r>
            <a:r>
              <a:rPr lang="zh-TW" altLang="en-US" sz="2800" b="1" dirty="0">
                <a:solidFill>
                  <a:srgbClr val="212121"/>
                </a:solidFill>
                <a:latin typeface="Open Sans"/>
              </a:rPr>
              <a:t>小板</a:t>
            </a:r>
            <a:r>
              <a:rPr lang="en-US" altLang="zh-TW" sz="2800" b="1" dirty="0">
                <a:solidFill>
                  <a:srgbClr val="212121"/>
                </a:solidFill>
                <a:latin typeface="Open Sans"/>
              </a:rPr>
              <a:t>PCB</a:t>
            </a:r>
            <a:r>
              <a:rPr lang="zh-TW" altLang="en-US" sz="2800" b="1" dirty="0">
                <a:solidFill>
                  <a:srgbClr val="212121"/>
                </a:solidFill>
                <a:latin typeface="Open Sans"/>
              </a:rPr>
              <a:t>尺寸：</a:t>
            </a:r>
            <a:r>
              <a:rPr lang="en-US" altLang="zh-TW" sz="2800" b="1" dirty="0" err="1">
                <a:solidFill>
                  <a:srgbClr val="212121"/>
                </a:solidFill>
                <a:latin typeface="Open Sans"/>
              </a:rPr>
              <a:t>3.2cm</a:t>
            </a:r>
            <a:r>
              <a:rPr lang="en-US" altLang="zh-TW" sz="2800" b="1" dirty="0">
                <a:solidFill>
                  <a:srgbClr val="212121"/>
                </a:solidFill>
                <a:latin typeface="Open Sans"/>
              </a:rPr>
              <a:t> * </a:t>
            </a:r>
            <a:r>
              <a:rPr lang="en-US" altLang="zh-TW" sz="2800" b="1" dirty="0" err="1">
                <a:solidFill>
                  <a:srgbClr val="212121"/>
                </a:solidFill>
                <a:latin typeface="Open Sans"/>
              </a:rPr>
              <a:t>1.4cm</a:t>
            </a:r>
            <a:endParaRPr lang="en-US" altLang="zh-TW" sz="2800" b="1" dirty="0">
              <a:solidFill>
                <a:srgbClr val="212121"/>
              </a:solidFill>
              <a:latin typeface="Open Sans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altLang="zh-TW" sz="2800" b="1" dirty="0">
                <a:solidFill>
                  <a:srgbClr val="212121"/>
                </a:solidFill>
                <a:latin typeface="Open Sans"/>
              </a:rPr>
              <a:t>9. </a:t>
            </a:r>
            <a:r>
              <a:rPr lang="zh-TW" altLang="en-US" sz="2800" b="1" dirty="0">
                <a:solidFill>
                  <a:srgbClr val="212121"/>
                </a:solidFill>
                <a:latin typeface="Open Sans"/>
              </a:rPr>
              <a:t>每套重量約為</a:t>
            </a:r>
            <a:r>
              <a:rPr lang="en-US" altLang="zh-TW" sz="2800" b="1" dirty="0" err="1">
                <a:solidFill>
                  <a:srgbClr val="212121"/>
                </a:solidFill>
                <a:latin typeface="Open Sans"/>
              </a:rPr>
              <a:t>8g</a:t>
            </a:r>
            <a:endParaRPr lang="en-US" altLang="zh-TW" sz="2800" b="1" i="0" dirty="0">
              <a:solidFill>
                <a:srgbClr val="212121"/>
              </a:solidFill>
              <a:effectLst/>
              <a:latin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1928696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blog.everlearn.tw/wp-content/uploads/2018/08/Arduino-with-DHT11_bb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19"/>
          <a:stretch/>
        </p:blipFill>
        <p:spPr bwMode="auto">
          <a:xfrm>
            <a:off x="4270376" y="701676"/>
            <a:ext cx="4196928" cy="5194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61276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2"/>
          <a:srcRect l="9885" t="26437" r="18563" b="28276"/>
          <a:stretch/>
        </p:blipFill>
        <p:spPr>
          <a:xfrm>
            <a:off x="859180" y="944905"/>
            <a:ext cx="10397399" cy="4935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8485195"/>
      </p:ext>
    </p:extLst>
  </p:cSld>
  <p:clrMapOvr>
    <a:masterClrMapping/>
  </p:clrMapOvr>
</p:sld>
</file>

<file path=ppt/theme/theme1.xml><?xml version="1.0" encoding="utf-8"?>
<a:theme xmlns:a="http://schemas.openxmlformats.org/drawingml/2006/main" name="小水滴">
  <a:themeElements>
    <a:clrScheme name="Droplet">
      <a:dk1>
        <a:sysClr val="windowText" lastClr="000000"/>
      </a:dk1>
      <a:lt1>
        <a:sysClr val="window" lastClr="FFFFFF"/>
      </a:lt1>
      <a:dk2>
        <a:srgbClr val="1C647B"/>
      </a:dk2>
      <a:lt2>
        <a:srgbClr val="98B7D3"/>
      </a:lt2>
      <a:accent1>
        <a:srgbClr val="274FA4"/>
      </a:accent1>
      <a:accent2>
        <a:srgbClr val="48A8D0"/>
      </a:accent2>
      <a:accent3>
        <a:srgbClr val="53B18F"/>
      </a:accent3>
      <a:accent4>
        <a:srgbClr val="D78D38"/>
      </a:accent4>
      <a:accent5>
        <a:srgbClr val="BA3F51"/>
      </a:accent5>
      <a:accent6>
        <a:srgbClr val="AE52D9"/>
      </a:accent6>
      <a:hlink>
        <a:srgbClr val="2AA2DA"/>
      </a:hlink>
      <a:folHlink>
        <a:srgbClr val="76A3B8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92000"/>
                <a:satMod val="180000"/>
                <a:lumMod val="114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DEB094D4-7FD8-4F86-93D5-B0F1341EF58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TM04033925[[fn=小水滴]]</Template>
  <TotalTime>16</TotalTime>
  <Words>155</Words>
  <Application>Microsoft Office PowerPoint</Application>
  <PresentationFormat>寬螢幕</PresentationFormat>
  <Paragraphs>16</Paragraphs>
  <Slides>6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6</vt:i4>
      </vt:variant>
    </vt:vector>
  </HeadingPairs>
  <TitlesOfParts>
    <vt:vector size="12" baseType="lpstr">
      <vt:lpstr>Open Sans</vt:lpstr>
      <vt:lpstr>新細明體</vt:lpstr>
      <vt:lpstr>Arial</vt:lpstr>
      <vt:lpstr>Times New Roman</vt:lpstr>
      <vt:lpstr>Tw Cen MT</vt:lpstr>
      <vt:lpstr>小水滴</vt:lpstr>
      <vt:lpstr>溫溼度感應器 DHT11 </vt:lpstr>
      <vt:lpstr>溫溼度感應器 DHT11 </vt:lpstr>
      <vt:lpstr>溫溼度感應器 DHT11 </vt:lpstr>
      <vt:lpstr>溫溼度感應器 DHT11 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溫溼度感應器 DHT11</dc:title>
  <dc:creator>worker3</dc:creator>
  <cp:lastModifiedBy>worker3</cp:lastModifiedBy>
  <cp:revision>2</cp:revision>
  <dcterms:created xsi:type="dcterms:W3CDTF">2020-12-02T04:38:58Z</dcterms:created>
  <dcterms:modified xsi:type="dcterms:W3CDTF">2020-12-02T04:55:28Z</dcterms:modified>
</cp:coreProperties>
</file>