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5" r:id="rId3"/>
    <p:sldId id="257" r:id="rId4"/>
    <p:sldId id="266" r:id="rId5"/>
    <p:sldId id="258" r:id="rId6"/>
    <p:sldId id="259" r:id="rId7"/>
    <p:sldId id="268" r:id="rId8"/>
    <p:sldId id="260" r:id="rId9"/>
    <p:sldId id="261" r:id="rId10"/>
    <p:sldId id="262" r:id="rId11"/>
    <p:sldId id="264" r:id="rId12"/>
    <p:sldId id="263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B22F06"/>
    <a:srgbClr val="FF0000"/>
    <a:srgbClr val="D759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0" autoAdjust="0"/>
    <p:restoredTop sz="81148" autoAdjust="0"/>
  </p:normalViewPr>
  <p:slideViewPr>
    <p:cSldViewPr snapToGrid="0">
      <p:cViewPr varScale="1">
        <p:scale>
          <a:sx n="93" d="100"/>
          <a:sy n="93" d="100"/>
        </p:scale>
        <p:origin x="12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8BBBFD-A9FB-479F-859E-621684022210}" type="datetimeFigureOut">
              <a:rPr lang="zh-TW" altLang="en-US" smtClean="0"/>
              <a:t>2022/6/30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0C656-B17F-4101-B18F-2034F7205BE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9232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各位同學好 我是生教組長蔡志家老師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>明天開始 是大家期待的暑假生活</a:t>
            </a:r>
            <a:endParaRPr lang="en-US" altLang="zh-TW" dirty="0"/>
          </a:p>
          <a:p>
            <a:r>
              <a:rPr lang="zh-TW" altLang="en-US" dirty="0"/>
              <a:t>有些重要事項 老師必需在假期前先提醒各位同學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0C656-B17F-4101-B18F-2034F7205BE0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4740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第一 危險地方不要去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像是網咖、ＫＴＶ、舞廳、夜店這些出入人員比較複雜的地方，沒有</a:t>
            </a:r>
            <a:r>
              <a:rPr lang="zh-TW" altLang="en-US" sz="12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家長的陪同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，不適合前往。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/>
          </a:p>
          <a:p>
            <a:r>
              <a:rPr lang="zh-TW" altLang="en-US" dirty="0"/>
              <a:t>第二  如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有人找你抽菸、喝酒、吃檳榔、這類行為</a:t>
            </a:r>
            <a:r>
              <a:rPr lang="zh-TW" altLang="en-US" sz="1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都是違法的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，可能</a:t>
            </a:r>
            <a:r>
              <a:rPr lang="zh-TW" altLang="en-US" sz="12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會面臨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危險或招惹麻煩。請與他保持距離。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0C656-B17F-4101-B18F-2034F7205BE0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7853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4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第三 危險的行為</a:t>
            </a:r>
            <a:r>
              <a:rPr lang="zh-TW" altLang="en-US" sz="1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不要做</a:t>
            </a:r>
            <a:endParaRPr lang="en-US" altLang="zh-TW" sz="1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從事各項戶外活動應考量自身體能狀況能否能負擔，千萬</a:t>
            </a:r>
            <a:r>
              <a:rPr lang="zh-TW" altLang="en-US" sz="12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不可以逞強</a:t>
            </a:r>
            <a:endParaRPr lang="en-US" altLang="zh-TW" sz="1200" b="1" u="sng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如果到遊樂區去玩，一定要排隊、並且遵守園區的安全規定。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0C656-B17F-4101-B18F-2034F7205BE0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5185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/>
            <a:r>
              <a:rPr lang="zh-TW" altLang="en-US" sz="12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第四 要</a:t>
            </a:r>
            <a:r>
              <a:rPr lang="zh-TW" altLang="zh-TW" sz="12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注意戲水安全</a:t>
            </a:r>
          </a:p>
          <a:p>
            <a:pPr algn="l">
              <a:lnSpc>
                <a:spcPct val="100000"/>
              </a:lnSpc>
            </a:pPr>
            <a:r>
              <a:rPr lang="en-US" altLang="zh-TW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夏季炎熱，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很多孩子在放假時，會有親近水域的活動。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00000"/>
              </a:lnSpc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</a:t>
            </a:r>
            <a:r>
              <a:rPr lang="zh-TW" altLang="zh-TW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注意潮汐、地形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還有的</a:t>
            </a:r>
            <a:r>
              <a:rPr lang="zh-TW" altLang="zh-TW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天氣變化。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00000"/>
              </a:lnSpc>
            </a:pPr>
            <a:r>
              <a:rPr lang="zh-TW" altLang="en-US" sz="1200" b="1" u="sng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要選擇 在</a:t>
            </a:r>
            <a:r>
              <a:rPr lang="zh-TW" altLang="zh-TW" sz="12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合法、安全、有救生設備</a:t>
            </a:r>
            <a:r>
              <a:rPr lang="zh-TW" altLang="en-US" sz="12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跟救生</a:t>
            </a:r>
            <a:r>
              <a:rPr lang="zh-TW" altLang="zh-TW" sz="12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人員的</a:t>
            </a:r>
            <a:r>
              <a:rPr lang="zh-TW" altLang="en-US" sz="12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地方參與水上</a:t>
            </a:r>
            <a:r>
              <a:rPr lang="zh-TW" altLang="zh-TW" sz="12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活動</a:t>
            </a:r>
            <a:endParaRPr lang="zh-TW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0C656-B17F-4101-B18F-2034F7205BE0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3754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第五 注意交通安全</a:t>
            </a:r>
            <a:endParaRPr lang="en-US" altLang="zh-TW" dirty="0"/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搭乘機車，一定要戴安全帽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乘坐汽車，要確實扣上安全帶。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4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並且要提醒家長遵守交通規則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0C656-B17F-4101-B18F-2034F7205BE0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34937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4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第六 拒絕跟</a:t>
            </a:r>
            <a:r>
              <a:rPr lang="zh-TW" altLang="en-US" sz="1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香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菸 酒 檳榔 不明藥品甚至是毒品有任何</a:t>
            </a:r>
            <a:r>
              <a:rPr lang="zh-TW" altLang="en-US" sz="12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接觸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絕對不可以嚐試。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0C656-B17F-4101-B18F-2034F7205BE0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6038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現在要請同學</a:t>
            </a:r>
            <a:r>
              <a:rPr lang="zh-TW" altLang="en-US" dirty="0" smtClean="0"/>
              <a:t>觀賞</a:t>
            </a:r>
            <a:endParaRPr lang="en-US" altLang="zh-TW" dirty="0" smtClean="0"/>
          </a:p>
          <a:p>
            <a:r>
              <a:rPr lang="zh-TW" altLang="en-US" dirty="0" smtClean="0"/>
              <a:t>由董榮富　顏君庭 兩位老師指導</a:t>
            </a:r>
          </a:p>
          <a:p>
            <a:r>
              <a:rPr lang="zh-TW" altLang="en-US" sz="1200" dirty="0" smtClean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zh-TW" altLang="en-US" sz="1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年級 沈恩緹　張芸溱　張芸晞這三位</a:t>
            </a:r>
            <a:r>
              <a:rPr lang="zh-TW" altLang="en-US" sz="1200" dirty="0" smtClean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同學演出</a:t>
            </a:r>
            <a:endParaRPr lang="en-US" altLang="zh-TW" sz="12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200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zh-TW" altLang="en-US" sz="1200" dirty="0" smtClean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宣導短</a:t>
            </a:r>
            <a:r>
              <a:rPr lang="zh-TW" altLang="en-US" sz="1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片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0C656-B17F-4101-B18F-2034F7205BE0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1438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第七 遵守分級制度</a:t>
            </a:r>
            <a:endParaRPr lang="en-US" altLang="zh-TW" sz="1200" b="1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44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無論是看電影、玩遊戲、上網、或是圖書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44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00" b="1" u="sng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一定要</a:t>
            </a:r>
            <a:r>
              <a:rPr lang="zh-TW" altLang="en-US" sz="12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遵守分級的限制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，保護自己的身心健康，避免接觸到不適合兒童觀看的內容。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44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44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使用網路社群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44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要注意在網路上互動的禮儀，保護個人的隱私，</a:t>
            </a:r>
            <a:r>
              <a:rPr lang="zh-TW" altLang="en-US" sz="12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不拍攝也不上傳個人私密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、不冒用別人帳號，以免造成自己或他人的傷害，甚至會觸犯法律。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0C656-B17F-4101-B18F-2034F7205BE0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4949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第八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出門前應該</a:t>
            </a:r>
            <a:r>
              <a:rPr lang="zh-TW" altLang="en-US" sz="12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向家長報告</a:t>
            </a:r>
            <a:r>
              <a:rPr lang="zh-TW" altLang="en-US" sz="1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12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你要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去哪裡、跟誰去、怎麼去、蛇麼時候回來。如果有任何的變卦，要主動</a:t>
            </a:r>
            <a:r>
              <a:rPr lang="zh-TW" altLang="en-US" sz="12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打電話報平安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遇到陌生人向你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搭訕、問路甚至主動提供食物飲料，要</a:t>
            </a:r>
            <a:r>
              <a:rPr lang="zh-TW" altLang="en-US" sz="1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提高警覺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，如果發現有異狀，應該婉拒並立即離開，或請旁邊的家人、親友協助。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0C656-B17F-4101-B18F-2034F7205BE0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41494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第九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暑期 假期長達兩個月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平時作息要有規律，</a:t>
            </a:r>
            <a:r>
              <a:rPr lang="zh-TW" altLang="en-US" sz="1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多閱讀、多運動、早睡早起 </a:t>
            </a:r>
            <a:endParaRPr lang="en-US" altLang="zh-TW" sz="12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1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多參加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有益身心健康的活動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0C656-B17F-4101-B18F-2034F7205BE0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9769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最後 現在每天還是有很多人確診</a:t>
            </a:r>
            <a:endParaRPr lang="en-US" altLang="zh-TW" sz="1200" b="1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小朋友要多用</a:t>
            </a:r>
            <a:r>
              <a:rPr lang="zh-TW" altLang="en-US" sz="1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肥皂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洗手，避免用手去摸眼睛、嘴巴、鼻子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出門確實戴好</a:t>
            </a:r>
            <a:r>
              <a:rPr lang="zh-TW" altLang="en-US" sz="1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口罩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，避免去人多的地方；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如果身體不舒服，要立刻告訴大人，評估是不是需要就醫。</a:t>
            </a:r>
            <a:endParaRPr lang="en-US" altLang="zh-TW" sz="12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老師要再次強調 要早睡、早起、多運動 </a:t>
            </a:r>
            <a:r>
              <a:rPr lang="zh-TW" altLang="en-US" sz="12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提升免疫力來對抗病毒</a:t>
            </a:r>
            <a:r>
              <a:rPr lang="zh-TW" altLang="en-US" sz="12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0C656-B17F-4101-B18F-2034F7205BE0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5215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老師報告到這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祝各位平安 精彩 愉快</a:t>
            </a:r>
            <a:endParaRPr lang="en-US" altLang="zh-TW" sz="12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 smtClean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暑假生活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A0C656-B17F-4101-B18F-2034F7205BE0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8941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4F166-42DC-4E66-BCF1-F6F159DF72A8}" type="datetimeFigureOut">
              <a:rPr lang="zh-TW" altLang="en-US" smtClean="0"/>
              <a:t>2022/6/30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50357-64ED-49A5-82A6-96753193A4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4321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4F166-42DC-4E66-BCF1-F6F159DF72A8}" type="datetimeFigureOut">
              <a:rPr lang="zh-TW" altLang="en-US" smtClean="0"/>
              <a:t>2022/6/30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50357-64ED-49A5-82A6-96753193A4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8196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4F166-42DC-4E66-BCF1-F6F159DF72A8}" type="datetimeFigureOut">
              <a:rPr lang="zh-TW" altLang="en-US" smtClean="0"/>
              <a:t>2022/6/30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50357-64ED-49A5-82A6-96753193A4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2811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4F166-42DC-4E66-BCF1-F6F159DF72A8}" type="datetimeFigureOut">
              <a:rPr lang="zh-TW" altLang="en-US" smtClean="0"/>
              <a:t>2022/6/30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50357-64ED-49A5-82A6-96753193A4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9210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4F166-42DC-4E66-BCF1-F6F159DF72A8}" type="datetimeFigureOut">
              <a:rPr lang="zh-TW" altLang="en-US" smtClean="0"/>
              <a:t>2022/6/30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50357-64ED-49A5-82A6-96753193A4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4183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4F166-42DC-4E66-BCF1-F6F159DF72A8}" type="datetimeFigureOut">
              <a:rPr lang="zh-TW" altLang="en-US" smtClean="0"/>
              <a:t>2022/6/30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50357-64ED-49A5-82A6-96753193A4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31539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4F166-42DC-4E66-BCF1-F6F159DF72A8}" type="datetimeFigureOut">
              <a:rPr lang="zh-TW" altLang="en-US" smtClean="0"/>
              <a:t>2022/6/30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50357-64ED-49A5-82A6-96753193A4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3080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4F166-42DC-4E66-BCF1-F6F159DF72A8}" type="datetimeFigureOut">
              <a:rPr lang="zh-TW" altLang="en-US" smtClean="0"/>
              <a:t>2022/6/30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50357-64ED-49A5-82A6-96753193A4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873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4F166-42DC-4E66-BCF1-F6F159DF72A8}" type="datetimeFigureOut">
              <a:rPr lang="zh-TW" altLang="en-US" smtClean="0"/>
              <a:t>2022/6/30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50357-64ED-49A5-82A6-96753193A4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4560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4F166-42DC-4E66-BCF1-F6F159DF72A8}" type="datetimeFigureOut">
              <a:rPr lang="zh-TW" altLang="en-US" smtClean="0"/>
              <a:t>2022/6/30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50357-64ED-49A5-82A6-96753193A4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9847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4F166-42DC-4E66-BCF1-F6F159DF72A8}" type="datetimeFigureOut">
              <a:rPr lang="zh-TW" altLang="en-US" smtClean="0"/>
              <a:t>2022/6/30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50357-64ED-49A5-82A6-96753193A4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6200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4F166-42DC-4E66-BCF1-F6F159DF72A8}" type="datetimeFigureOut">
              <a:rPr lang="zh-TW" altLang="en-US" smtClean="0"/>
              <a:t>2022/6/30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50357-64ED-49A5-82A6-96753193A48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6444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8.m4a"/><Relationship Id="rId7" Type="http://schemas.openxmlformats.org/officeDocument/2006/relationships/image" Target="../media/image4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8.m4a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182" b="96679" l="6148" r="95902">
                        <a14:foregroundMark x1="48770" y1="12915" x2="55464" y2="18204"/>
                        <a14:foregroundMark x1="32514" y1="25707" x2="54372" y2="28536"/>
                        <a14:foregroundMark x1="47814" y1="20418" x2="55464" y2="15129"/>
                        <a14:foregroundMark x1="26639" y1="20664" x2="34016" y2="27921"/>
                        <a14:foregroundMark x1="40847" y1="44403" x2="44672" y2="49938"/>
                        <a14:foregroundMark x1="46038" y1="53383" x2="45355" y2="48708"/>
                        <a14:foregroundMark x1="48770" y1="54982" x2="57514" y2="44034"/>
                        <a14:foregroundMark x1="38525" y1="66175" x2="53005" y2="50554"/>
                        <a14:foregroundMark x1="59563" y1="41820" x2="55738" y2="47847"/>
                        <a14:foregroundMark x1="32240" y1="61132" x2="38798" y2="64945"/>
                        <a14:foregroundMark x1="21175" y1="75769" x2="31557" y2="60886"/>
                        <a14:foregroundMark x1="28415" y1="77368" x2="79918" y2="75769"/>
                        <a14:foregroundMark x1="55055" y1="61747" x2="64344" y2="67036"/>
                        <a14:foregroundMark x1="64754" y1="66175" x2="71995" y2="59656"/>
                        <a14:foregroundMark x1="70219" y1="88561" x2="71995" y2="82042"/>
                        <a14:foregroundMark x1="73770" y1="82288" x2="79235" y2="83026"/>
                        <a14:foregroundMark x1="77186" y1="93604" x2="81284" y2="87946"/>
                        <a14:foregroundMark x1="56421" y1="84871" x2="63388" y2="83887"/>
                        <a14:foregroundMark x1="52322" y1="92251" x2="62295" y2="92251"/>
                        <a14:foregroundMark x1="50273" y1="85732" x2="50273" y2="91390"/>
                        <a14:foregroundMark x1="33607" y1="92989" x2="39891" y2="86716"/>
                        <a14:foregroundMark x1="19126" y1="84256" x2="29098" y2="84256"/>
                        <a14:foregroundMark x1="21448" y1="92620" x2="26639" y2="87331"/>
                        <a14:foregroundMark x1="21858" y1="87331" x2="26366" y2="91021"/>
                        <a14:foregroundMark x1="25000" y1="82657" x2="24317" y2="79213"/>
                        <a14:foregroundMark x1="44399" y1="13899" x2="52596" y2="9471"/>
                        <a14:foregroundMark x1="53005" y1="90160" x2="55055" y2="879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993052"/>
            <a:ext cx="1468475" cy="1630970"/>
          </a:xfrm>
          <a:prstGeom prst="rect">
            <a:avLst/>
          </a:prstGeom>
        </p:spPr>
      </p:pic>
      <p:sp>
        <p:nvSpPr>
          <p:cNvPr id="7" name="標題 1"/>
          <p:cNvSpPr txBox="1">
            <a:spLocks/>
          </p:cNvSpPr>
          <p:nvPr/>
        </p:nvSpPr>
        <p:spPr>
          <a:xfrm>
            <a:off x="-612576" y="1268760"/>
            <a:ext cx="7117180" cy="10379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zh-TW" altLang="en-US" sz="7200" dirty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en-US" altLang="zh-TW" sz="8000" b="1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110</a:t>
            </a:r>
            <a:r>
              <a:rPr lang="zh-TW" altLang="en-US" sz="8000" b="1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</a:t>
            </a:r>
            <a:endParaRPr lang="zh-TW" altLang="en-US" sz="72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標題 1"/>
          <p:cNvSpPr>
            <a:spLocks noGrp="1"/>
          </p:cNvSpPr>
          <p:nvPr>
            <p:ph type="ctrTitle"/>
          </p:nvPr>
        </p:nvSpPr>
        <p:spPr>
          <a:xfrm>
            <a:off x="3119485" y="2533770"/>
            <a:ext cx="6770238" cy="2232248"/>
          </a:xfrm>
        </p:spPr>
        <p:txBody>
          <a:bodyPr>
            <a:noAutofit/>
          </a:bodyPr>
          <a:lstStyle/>
          <a:p>
            <a:pPr algn="dist">
              <a:lnSpc>
                <a:spcPct val="100000"/>
              </a:lnSpc>
            </a:pPr>
            <a:r>
              <a:rPr lang="zh-TW" altLang="en-US" sz="8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文山國小</a:t>
            </a:r>
            <a:r>
              <a:rPr lang="en-US" altLang="zh-TW" sz="8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8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8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暑假生活須知</a:t>
            </a:r>
          </a:p>
        </p:txBody>
      </p:sp>
      <p:sp>
        <p:nvSpPr>
          <p:cNvPr id="9" name="副標題 2"/>
          <p:cNvSpPr>
            <a:spLocks noGrp="1"/>
          </p:cNvSpPr>
          <p:nvPr>
            <p:ph type="subTitle" idx="1"/>
          </p:nvPr>
        </p:nvSpPr>
        <p:spPr>
          <a:xfrm>
            <a:off x="8526842" y="4993051"/>
            <a:ext cx="2088232" cy="592089"/>
          </a:xfrm>
        </p:spPr>
        <p:txBody>
          <a:bodyPr>
            <a:noAutofit/>
          </a:bodyPr>
          <a:lstStyle/>
          <a:p>
            <a:r>
              <a:rPr lang="en-US" altLang="zh-TW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111.6.30</a:t>
            </a:r>
            <a:endParaRPr lang="zh-TW" alt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錄製的聲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53949" y="3293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28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49"/>
    </mc:Choice>
    <mc:Fallback xmlns="">
      <p:transition spd="slow" advTm="149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14357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22832" y="345123"/>
            <a:ext cx="9144000" cy="1053909"/>
          </a:xfrm>
        </p:spPr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文山國小學生暑假安全教育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9612" y="1598729"/>
            <a:ext cx="10710440" cy="4685435"/>
          </a:xfrm>
        </p:spPr>
        <p:txBody>
          <a:bodyPr>
            <a:normAutofit fontScale="85000" lnSpcReduction="10000"/>
          </a:bodyPr>
          <a:lstStyle/>
          <a:p>
            <a: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zh-TW" altLang="en-US" sz="47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危險的地方</a:t>
            </a:r>
            <a:r>
              <a:rPr lang="zh-TW" altLang="en-US" sz="47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不去</a:t>
            </a:r>
            <a:endParaRPr lang="en-US" altLang="zh-TW" sz="47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像是網咖、ＫＴＶ、舞廳、夜店等出入人員比較複雜，容易發生糾紛，沒有</a:t>
            </a:r>
            <a:r>
              <a:rPr lang="zh-TW" altLang="en-US" sz="40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家長的陪同</a:t>
            </a: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，不宜前往。</a:t>
            </a:r>
            <a:endParaRPr lang="en-US" altLang="zh-TW" sz="4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endParaRPr lang="en-US" altLang="zh-TW" sz="13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zh-TW" altLang="en-US" sz="47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危險的人</a:t>
            </a:r>
            <a:r>
              <a:rPr lang="zh-TW" altLang="en-US" sz="47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不往來</a:t>
            </a:r>
            <a:endParaRPr lang="en-US" altLang="zh-TW" sz="4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若有人找你做抽菸、喝酒、吃檳榔、打架、賭博、飆車、玩火等行為</a:t>
            </a:r>
            <a:r>
              <a:rPr lang="zh-TW" altLang="en-US" sz="4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都是違法的</a:t>
            </a: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，可能害你招惹危險與麻煩。你應該</a:t>
            </a:r>
            <a:r>
              <a:rPr lang="zh-TW" altLang="en-US" sz="40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遠離他</a:t>
            </a: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，不要跟這樣的人往來。</a:t>
            </a:r>
          </a:p>
        </p:txBody>
      </p:sp>
      <p:pic>
        <p:nvPicPr>
          <p:cNvPr id="6" name="錄製的聲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12570" y="3451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54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91"/>
    </mc:Choice>
    <mc:Fallback xmlns="">
      <p:transition spd="slow" advTm="296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  <p14:stopEvt time="28734" objId="6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02198" y="1784812"/>
            <a:ext cx="10710440" cy="4685435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三、</a:t>
            </a:r>
            <a:r>
              <a:rPr lang="zh-TW" altLang="en-US" sz="40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危險的行為</a:t>
            </a: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不做</a:t>
            </a:r>
            <a:endParaRPr lang="en-US" altLang="zh-TW" sz="4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en-US" sz="3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出遊、登山、露營、溯溪、戲水、運動，應考量自身體能狀況能否負荷，千萬</a:t>
            </a:r>
            <a:r>
              <a:rPr lang="zh-TW" altLang="en-US" sz="34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不能逞強</a:t>
            </a:r>
            <a:r>
              <a:rPr lang="zh-TW" altLang="en-US" sz="3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，尤其不能脫隊。</a:t>
            </a:r>
            <a:endParaRPr lang="en-US" altLang="zh-TW" sz="3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3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去遊樂區玩，一定要排隊，並遵守園區的安全規定及工作人員的指揮。絕不可逞英雄擅自違反</a:t>
            </a:r>
            <a:r>
              <a:rPr lang="zh-TW" altLang="en-US" sz="34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安全規定</a:t>
            </a:r>
            <a:r>
              <a:rPr lang="zh-TW" altLang="en-US" sz="3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，以免釀成意外。</a:t>
            </a:r>
            <a:endParaRPr lang="en-US" altLang="zh-TW" sz="3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1322832" y="345123"/>
            <a:ext cx="9144000" cy="10539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文山國小學生暑假安全教育</a:t>
            </a:r>
          </a:p>
        </p:txBody>
      </p:sp>
      <p:pic>
        <p:nvPicPr>
          <p:cNvPr id="4" name="錄製的聲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12638" y="3451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86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22"/>
    </mc:Choice>
    <mc:Fallback xmlns="">
      <p:transition spd="slow" advTm="204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4"/>
        <p14:stopEvt time="19350" objId="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02198" y="1784812"/>
            <a:ext cx="10710440" cy="4685435"/>
          </a:xfrm>
        </p:spPr>
        <p:txBody>
          <a:bodyPr>
            <a:normAutofit/>
          </a:bodyPr>
          <a:lstStyle/>
          <a:p>
            <a:pPr lvl="0" algn="l"/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四、</a:t>
            </a:r>
            <a:r>
              <a:rPr lang="zh-TW" altLang="zh-TW" sz="40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注意戲水安全</a:t>
            </a:r>
          </a:p>
          <a:p>
            <a:pPr algn="l">
              <a:lnSpc>
                <a:spcPct val="100000"/>
              </a:lnSpc>
            </a:pPr>
            <a:r>
              <a:rPr lang="en-US" altLang="zh-TW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夏季炎熱，親近水域須注意潮汐、地形與天氣變化。</a:t>
            </a:r>
            <a:r>
              <a:rPr lang="zh-TW" altLang="zh-TW" sz="40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慎選合法、安全、有救生設備與人員的水域從事水上活動</a:t>
            </a:r>
            <a:r>
              <a:rPr lang="zh-TW" altLang="zh-TW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，禁止跳水及危險動作。</a:t>
            </a:r>
          </a:p>
          <a:p>
            <a:pPr algn="l">
              <a:lnSpc>
                <a:spcPct val="100000"/>
              </a:lnSpc>
            </a:pPr>
            <a:r>
              <a:rPr lang="en-US" altLang="zh-TW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</a:t>
            </a:r>
            <a:r>
              <a:rPr lang="zh-TW" altLang="zh-TW" sz="4000" b="1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救溺五步</a:t>
            </a:r>
            <a:r>
              <a:rPr lang="zh-TW" altLang="zh-TW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zh-TW" sz="4000" b="1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防溺十招</a:t>
            </a:r>
            <a:r>
              <a:rPr lang="zh-TW" altLang="zh-TW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，水中</a:t>
            </a:r>
            <a:r>
              <a:rPr lang="zh-TW" altLang="zh-TW" sz="4000" b="1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自救</a:t>
            </a:r>
            <a:r>
              <a:rPr lang="en-US" altLang="zh-TW" sz="4000" b="1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zh-TW" sz="4000" b="1" dirty="0"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招</a:t>
            </a:r>
            <a:r>
              <a:rPr lang="zh-TW" altLang="zh-TW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學好學滿 安心戲水沒煩惱。</a:t>
            </a: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1322832" y="345123"/>
            <a:ext cx="9144000" cy="10539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文山國小學生暑假安全教育</a:t>
            </a:r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錄製的聲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37925" y="18939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93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54"/>
    </mc:Choice>
    <mc:Fallback xmlns="">
      <p:transition spd="slow" advTm="237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23001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7">
            <a:extLst>
              <a:ext uri="{FF2B5EF4-FFF2-40B4-BE49-F238E27FC236}">
                <a16:creationId xmlns:a16="http://schemas.microsoft.com/office/drawing/2014/main" id="{AC2FCB8A-1DA5-4788-86CA-4289C45A44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510" y="2588636"/>
            <a:ext cx="5017368" cy="3614940"/>
          </a:xfrm>
          <a:prstGeom prst="rect">
            <a:avLst/>
          </a:prstGeom>
        </p:spPr>
      </p:pic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02852" y="1306434"/>
            <a:ext cx="9901007" cy="5219872"/>
          </a:xfrm>
        </p:spPr>
        <p:txBody>
          <a:bodyPr>
            <a:normAutofit fontScale="32500" lnSpcReduction="20000"/>
          </a:bodyPr>
          <a:lstStyle/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123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五、</a:t>
            </a:r>
            <a:r>
              <a:rPr lang="zh-TW" altLang="en-US" sz="123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交通安全</a:t>
            </a:r>
            <a:endParaRPr lang="en-US" altLang="zh-TW" sz="12300" b="1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</a:t>
            </a:r>
            <a:r>
              <a:rPr lang="zh-TW" altLang="en-US" sz="8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搭乘機車，配戴安全帽；乘坐車輛時，應緊扣安全帶。</a:t>
            </a:r>
            <a:endParaRPr lang="en-US" altLang="zh-TW" sz="8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8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en-US" sz="86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提醒家長遵守交通規則</a:t>
            </a:r>
            <a:r>
              <a:rPr lang="zh-TW" altLang="en-US" sz="8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8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8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請確實遵守交通安全教育五項守則：</a:t>
            </a:r>
          </a:p>
          <a:p>
            <a:pPr algn="l">
              <a:lnSpc>
                <a:spcPts val="25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8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＠熟悉路權、遵守法規。</a:t>
            </a:r>
            <a:endParaRPr lang="en-US" altLang="zh-TW" sz="8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25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8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＠你看得見我，我看得見你。</a:t>
            </a:r>
          </a:p>
          <a:p>
            <a:pPr algn="l">
              <a:lnSpc>
                <a:spcPts val="25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8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＠安全空間，不做沒有把握的動作，只要猶豫就不要去做。</a:t>
            </a:r>
          </a:p>
          <a:p>
            <a:pPr algn="l">
              <a:lnSpc>
                <a:spcPts val="25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8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＠利他的用路觀，不影響別人的安全。</a:t>
            </a:r>
          </a:p>
          <a:p>
            <a:pPr algn="l">
              <a:lnSpc>
                <a:spcPts val="25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8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＠防衛兼備，防止事故發生，不要讓自己成為事故的受害者。</a:t>
            </a: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1322832" y="345123"/>
            <a:ext cx="9144000" cy="10539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文山國小學生暑假安全教育</a:t>
            </a:r>
          </a:p>
        </p:txBody>
      </p:sp>
      <p:pic>
        <p:nvPicPr>
          <p:cNvPr id="2" name="錄製的聲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0515" y="3451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6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11"/>
    </mc:Choice>
    <mc:Fallback xmlns="">
      <p:transition spd="slow" advTm="151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14803" objId="2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02198" y="1784812"/>
            <a:ext cx="10710440" cy="4685435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六、</a:t>
            </a:r>
            <a:r>
              <a:rPr lang="zh-TW" altLang="en-US" sz="40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拒絕菸害與毒品</a:t>
            </a:r>
            <a:endParaRPr lang="en-US" altLang="zh-TW" sz="4000" b="1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en-US" sz="34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絕不接觸</a:t>
            </a:r>
            <a:r>
              <a:rPr lang="zh-TW" altLang="en-US" sz="34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菸 酒 檳 不明藥品 毒</a:t>
            </a:r>
            <a:endParaRPr lang="en-US" altLang="zh-TW" sz="3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altLang="zh-TW" sz="3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遠離使用安非他命、</a:t>
            </a:r>
            <a:r>
              <a:rPr lang="en-US" altLang="zh-TW" sz="3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K</a:t>
            </a:r>
            <a:r>
              <a:rPr lang="zh-TW" altLang="en-US" sz="3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他命、搖頭丸、</a:t>
            </a:r>
            <a:r>
              <a:rPr lang="en-US" altLang="zh-TW" sz="3400" dirty="0" err="1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FM2</a:t>
            </a:r>
            <a:r>
              <a:rPr lang="zh-TW" altLang="en-US" sz="3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、一粒眠、笑氣</a:t>
            </a:r>
            <a:r>
              <a:rPr lang="en-US" altLang="zh-TW" sz="3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sz="3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等毒品的人</a:t>
            </a:r>
            <a:r>
              <a:rPr lang="en-US" altLang="zh-TW" sz="3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4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3400" dirty="0">
                <a:solidFill>
                  <a:schemeClr val="accent5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endParaRPr lang="en-US" altLang="zh-TW" sz="3400" dirty="0">
              <a:solidFill>
                <a:schemeClr val="accent5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1322832" y="345123"/>
            <a:ext cx="9144000" cy="10539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文山國小學生暑假安全教育</a:t>
            </a:r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錄製的聲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12638" y="24538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07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88"/>
    </mc:Choice>
    <mc:Fallback xmlns="">
      <p:transition spd="slow" advTm="130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" objId="2"/>
        <p14:stopEvt time="12496" objId="2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762000" y="744071"/>
            <a:ext cx="10524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111</a:t>
            </a:r>
            <a:r>
              <a:rPr lang="zh-TW" altLang="en-US" sz="54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年校園拒毒萌芽宣導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842682" y="1708085"/>
            <a:ext cx="105245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校園反毒領航員：</a:t>
            </a:r>
            <a:r>
              <a:rPr lang="zh-TW" altLang="en-US" sz="40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沈恩緹　張芸溱　張芸晞</a:t>
            </a:r>
            <a:endParaRPr lang="en-US" altLang="zh-TW" sz="4000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指導老師：</a:t>
            </a:r>
            <a:r>
              <a:rPr lang="zh-TW" altLang="en-US" sz="40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董榮富老師　顏君庭老師</a:t>
            </a:r>
            <a:endParaRPr lang="en-US" altLang="zh-TW" sz="4000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　</a:t>
            </a:r>
          </a:p>
        </p:txBody>
      </p:sp>
      <p:pic>
        <p:nvPicPr>
          <p:cNvPr id="7" name="2022反毒領航員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45341" y="3161179"/>
            <a:ext cx="5791200" cy="3257550"/>
          </a:xfrm>
          <a:prstGeom prst="rect">
            <a:avLst/>
          </a:prstGeom>
        </p:spPr>
      </p:pic>
      <p:pic>
        <p:nvPicPr>
          <p:cNvPr id="3" name="錄製的聲音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86565" y="21602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2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884"/>
    </mc:Choice>
    <mc:Fallback xmlns="">
      <p:transition spd="slow" advTm="3248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3"/>
        <p14:stopEvt time="15964" objId="3"/>
        <p14:playEvt time="17883" objId="7"/>
        <p14:stopEvt time="323571" objId="7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39838" y="1527858"/>
            <a:ext cx="10972800" cy="4942389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七、</a:t>
            </a:r>
            <a:r>
              <a:rPr lang="zh-TW" altLang="en-US" sz="40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遵守分級制度</a:t>
            </a:r>
            <a:endParaRPr lang="en-US" altLang="zh-TW" sz="4000" b="1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44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無論是看電影、玩遊戲、上網站、書籍出版品</a:t>
            </a:r>
            <a:r>
              <a:rPr lang="en-US" altLang="zh-TW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等，請</a:t>
            </a:r>
            <a:r>
              <a:rPr lang="zh-TW" altLang="en-US" sz="40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遵守分級限制</a:t>
            </a: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，保護身心健康，避免接觸非兒童適宜的內容。</a:t>
            </a:r>
            <a:endParaRPr lang="en-US" altLang="zh-TW" sz="4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44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遵守網路素養規範，落實網路禮儀，保護個人隱私，</a:t>
            </a:r>
            <a:r>
              <a:rPr lang="zh-TW" altLang="en-US" sz="40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不拍攝、不上傳個人私密</a:t>
            </a: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、不冒用別人帳密，以免造成自己或他人傷害或觸犯法律。</a:t>
            </a:r>
            <a:endParaRPr lang="en-US" altLang="zh-TW" sz="40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1322832" y="345123"/>
            <a:ext cx="9144000" cy="10539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文山國小學生暑假安全教育</a:t>
            </a:r>
          </a:p>
        </p:txBody>
      </p:sp>
      <p:pic>
        <p:nvPicPr>
          <p:cNvPr id="2" name="錄製的聲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12638" y="38471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23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50"/>
    </mc:Choice>
    <mc:Fallback xmlns="">
      <p:transition spd="slow" advTm="371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36962" objId="2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93539" y="1527859"/>
            <a:ext cx="11019099" cy="4460565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八、</a:t>
            </a:r>
            <a:r>
              <a:rPr lang="zh-TW" altLang="en-US" sz="40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讓家長確實掌握行蹤</a:t>
            </a:r>
            <a:endParaRPr lang="en-US" altLang="zh-TW" sz="4000" b="1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en-US" sz="37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出門前應該</a:t>
            </a:r>
            <a:r>
              <a:rPr lang="zh-TW" altLang="en-US" sz="37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向家長報告</a:t>
            </a:r>
            <a:r>
              <a:rPr lang="zh-TW" altLang="en-US" sz="37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7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去哪裡、跟誰去、怎麼去、何時回來。若跟父母約定的時間已到卻還來不及返家，應主動</a:t>
            </a:r>
            <a:r>
              <a:rPr lang="zh-TW" altLang="en-US" sz="3700" b="1" u="sng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打電話報平安</a:t>
            </a:r>
            <a:r>
              <a:rPr lang="zh-TW" altLang="en-US" sz="37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，重新約定返家時間。</a:t>
            </a:r>
            <a:endParaRPr lang="en-US" altLang="zh-TW" sz="37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TW" altLang="en-US" sz="37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en-US" sz="37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陌生人</a:t>
            </a:r>
            <a:r>
              <a:rPr lang="zh-TW" altLang="en-US" sz="37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搭訕、問路或主動提供食物飲料等，要</a:t>
            </a:r>
            <a:r>
              <a:rPr lang="zh-TW" altLang="en-US" sz="37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提高警覺</a:t>
            </a:r>
            <a:r>
              <a:rPr lang="zh-TW" altLang="en-US" sz="37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，如發現異狀時，應婉拒立即迅速離開或請身旁家人、親友協助。</a:t>
            </a:r>
            <a:endParaRPr lang="en-US" altLang="zh-TW" sz="370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1322832" y="345123"/>
            <a:ext cx="9144000" cy="10539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文山國小學生暑假安全教育</a:t>
            </a:r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錄製的聲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12638" y="3451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12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40"/>
    </mc:Choice>
    <mc:Fallback xmlns="">
      <p:transition spd="slow" advTm="33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32890" objId="2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02198" y="1784812"/>
            <a:ext cx="10710440" cy="4954316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九、</a:t>
            </a:r>
            <a:r>
              <a:rPr lang="zh-TW" altLang="en-US" sz="40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重視身心健康</a:t>
            </a:r>
            <a:endParaRPr lang="en-US" altLang="zh-TW" sz="4000" b="1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暑期作息要規律，規劃暑期活動，應該以有益身心健康為最重要的考量，培養健康、正當的休閒育樂。</a:t>
            </a:r>
            <a:r>
              <a:rPr lang="en-US" altLang="zh-TW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多閱讀、多運動、早睡早起</a:t>
            </a:r>
            <a:r>
              <a:rPr lang="en-US" altLang="zh-TW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1322832" y="345123"/>
            <a:ext cx="9144000" cy="10539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文山國小學生暑假安全教育</a:t>
            </a:r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錄製的聲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12638" y="3451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86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30"/>
    </mc:Choice>
    <mc:Fallback xmlns="">
      <p:transition spd="slow" advTm="142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13488" objId="2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702197" y="1430563"/>
            <a:ext cx="11113981" cy="5074920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十、</a:t>
            </a:r>
            <a:r>
              <a:rPr lang="zh-TW" altLang="en-US" sz="4000" b="1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疫情嚴峻</a:t>
            </a:r>
            <a:endParaRPr lang="en-US" altLang="zh-TW" sz="4000" b="1" dirty="0">
              <a:solidFill>
                <a:srgbClr val="FFC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>
              <a:lnSpc>
                <a:spcPts val="4000"/>
              </a:lnSpc>
              <a:spcBef>
                <a:spcPts val="600"/>
              </a:spcBef>
              <a:spcAft>
                <a:spcPts val="600"/>
              </a:spcAft>
            </a:pP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要勤用</a:t>
            </a:r>
            <a:r>
              <a:rPr lang="zh-TW" altLang="en-US" sz="4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肥皂</a:t>
            </a: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洗手，避免用手摸眼口鼻；出門戴</a:t>
            </a:r>
            <a:r>
              <a:rPr lang="zh-TW" altLang="en-US" sz="4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口罩</a:t>
            </a: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，避免去人多的地方；身體不適，應主動就醫。早睡早起多運動</a:t>
            </a:r>
            <a:r>
              <a:rPr lang="zh-TW" altLang="en-US" sz="40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提升免疫力對抗病毒</a:t>
            </a:r>
            <a:r>
              <a:rPr lang="zh-TW" altLang="en-US" sz="4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  <p:pic>
        <p:nvPicPr>
          <p:cNvPr id="4" name="內容版面配置區 5">
            <a:extLst>
              <a:ext uri="{FF2B5EF4-FFF2-40B4-BE49-F238E27FC236}">
                <a16:creationId xmlns:a16="http://schemas.microsoft.com/office/drawing/2014/main" id="{30E08847-E103-465F-8C3A-9AF3569685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427" t="9856" r="5160" b="-231"/>
          <a:stretch/>
        </p:blipFill>
        <p:spPr>
          <a:xfrm>
            <a:off x="2372873" y="3845859"/>
            <a:ext cx="6033977" cy="3012140"/>
          </a:xfrm>
          <a:prstGeom prst="rect">
            <a:avLst/>
          </a:prstGeom>
        </p:spPr>
      </p:pic>
      <p:sp>
        <p:nvSpPr>
          <p:cNvPr id="9" name="標題 1"/>
          <p:cNvSpPr txBox="1">
            <a:spLocks/>
          </p:cNvSpPr>
          <p:nvPr/>
        </p:nvSpPr>
        <p:spPr>
          <a:xfrm>
            <a:off x="1322832" y="345123"/>
            <a:ext cx="9144000" cy="10539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文山國小學生暑假安全教育</a:t>
            </a:r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錄製的聲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28815" y="3451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6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70"/>
    </mc:Choice>
    <mc:Fallback xmlns="">
      <p:transition spd="slow" advTm="326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5"/>
        <p14:stopEvt time="32670" objId="5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62780" y="1719622"/>
            <a:ext cx="816133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66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祝各位同學暑期生活</a:t>
            </a:r>
          </a:p>
        </p:txBody>
      </p:sp>
      <p:sp>
        <p:nvSpPr>
          <p:cNvPr id="6" name="矩形 5"/>
          <p:cNvSpPr/>
          <p:nvPr/>
        </p:nvSpPr>
        <p:spPr>
          <a:xfrm>
            <a:off x="1986145" y="2980545"/>
            <a:ext cx="735408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6600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平安</a:t>
            </a:r>
            <a:r>
              <a:rPr lang="zh-TW" altLang="en-US" sz="66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6600" dirty="0">
                <a:ln>
                  <a:solidFill>
                    <a:schemeClr val="bg1"/>
                  </a:solidFill>
                </a:ln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精彩</a:t>
            </a:r>
            <a:r>
              <a:rPr lang="zh-TW" altLang="en-US" sz="6600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6600" dirty="0">
                <a:ln>
                  <a:solidFill>
                    <a:schemeClr val="bg1"/>
                  </a:solidFill>
                </a:ln>
                <a:solidFill>
                  <a:srgbClr val="FF33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愉快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786" y="4088541"/>
            <a:ext cx="3609046" cy="2349597"/>
          </a:xfrm>
          <a:prstGeom prst="rect">
            <a:avLst/>
          </a:prstGeom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1322832" y="345123"/>
            <a:ext cx="9144000" cy="105390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文山國小學生暑假安全教育</a:t>
            </a:r>
            <a:endParaRPr lang="zh-TW" altLang="en-US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錄製的聲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16627" y="34512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50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52"/>
    </mc:Choice>
    <mc:Fallback xmlns="">
      <p:transition spd="slow" advTm="95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9171" objId="2"/>
      </p14:showEvtLst>
    </p:ext>
  </p:extLs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669</TotalTime>
  <Words>1220</Words>
  <Application>Microsoft Office PowerPoint</Application>
  <PresentationFormat>寬螢幕</PresentationFormat>
  <Paragraphs>110</Paragraphs>
  <Slides>12</Slides>
  <Notes>12</Notes>
  <HiddenSlides>0</HiddenSlides>
  <MMClips>13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0" baseType="lpstr">
      <vt:lpstr>新細明體</vt:lpstr>
      <vt:lpstr>標楷體</vt:lpstr>
      <vt:lpstr>Arial</vt:lpstr>
      <vt:lpstr>Calibri</vt:lpstr>
      <vt:lpstr>Calibri Light</vt:lpstr>
      <vt:lpstr>Times New Roman</vt:lpstr>
      <vt:lpstr>Trebuchet MS</vt:lpstr>
      <vt:lpstr>Office 佈景主題</vt:lpstr>
      <vt:lpstr>文山國小 暑假生活須知</vt:lpstr>
      <vt:lpstr>文山國小學生暑假安全教育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信義國小學生暑假安全教育</dc:title>
  <dc:creator>user</dc:creator>
  <cp:lastModifiedBy>admin</cp:lastModifiedBy>
  <cp:revision>64</cp:revision>
  <dcterms:created xsi:type="dcterms:W3CDTF">2020-07-13T09:10:55Z</dcterms:created>
  <dcterms:modified xsi:type="dcterms:W3CDTF">2022-06-29T23:33:16Z</dcterms:modified>
</cp:coreProperties>
</file>