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6858000" cx="12192000"/>
  <p:notesSz cx="6858000" cy="9144000"/>
  <p:embeddedFontLst>
    <p:embeddedFont>
      <p:font typeface="Arial Black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23" roundtripDataSignature="AMtx7mgUBPnO9Bsex53WvI7ZKvOO7JQU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ED77CC1-5A4C-4ED5-ABAA-E65E28872949}">
  <a:tblStyle styleId="{3ED77CC1-5A4C-4ED5-ABAA-E65E28872949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font" Target="fonts/ArialBlack-regular.fntdata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zh-TW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2" name="Google Shape;12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baafd9759b_0_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g2baafd9759b_0_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baafd9759b_1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g2baafd9759b_1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8" name="Google Shape;22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8" name="Google Shape;25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9" name="Google Shape;25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9" name="Google Shape;269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2bffae731dc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2bffae731dc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g2bffae731dc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6" name="Google Shape;296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7" name="Google Shape;31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8" name="Google Shape;318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标题幻灯片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" name="Google Shape;15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标题幻灯片">
  <p:cSld name="2_标题幻灯片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19"/>
          <p:cNvPicPr preferRelativeResize="0"/>
          <p:nvPr/>
        </p:nvPicPr>
        <p:blipFill rotWithShape="1">
          <a:blip r:embed="rId2">
            <a:alphaModFix/>
          </a:blip>
          <a:srcRect b="0" l="0" r="27110" t="0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" y="4610925"/>
            <a:ext cx="12192015" cy="224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标题和内容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" name="Google Shape;21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" name="Google Shape;22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" name="Google Shape;23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>
  <p:cSld name="标题和内容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>
  <p:cSld name="标题幻灯片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22"/>
          <p:cNvPicPr preferRelativeResize="0"/>
          <p:nvPr/>
        </p:nvPicPr>
        <p:blipFill rotWithShape="1">
          <a:blip r:embed="rId2">
            <a:alphaModFix/>
          </a:blip>
          <a:srcRect b="0" l="0" r="27110" t="0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" name="Google Shape;29;p22"/>
          <p:cNvCxnSpPr/>
          <p:nvPr/>
        </p:nvCxnSpPr>
        <p:spPr>
          <a:xfrm>
            <a:off x="0" y="761332"/>
            <a:ext cx="12192000" cy="0"/>
          </a:xfrm>
          <a:prstGeom prst="straightConnector1">
            <a:avLst/>
          </a:prstGeom>
          <a:noFill/>
          <a:ln cap="flat" cmpd="sng" w="9525">
            <a:solidFill>
              <a:srgbClr val="9F7D6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0" name="Google Shape;30;p22"/>
          <p:cNvSpPr/>
          <p:nvPr/>
        </p:nvSpPr>
        <p:spPr>
          <a:xfrm>
            <a:off x="5933321" y="633664"/>
            <a:ext cx="258010" cy="258010"/>
          </a:xfrm>
          <a:prstGeom prst="ellipse">
            <a:avLst/>
          </a:prstGeom>
          <a:solidFill>
            <a:srgbClr val="865B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2"/>
          <p:cNvSpPr/>
          <p:nvPr/>
        </p:nvSpPr>
        <p:spPr>
          <a:xfrm>
            <a:off x="6307136" y="667419"/>
            <a:ext cx="190500" cy="190500"/>
          </a:xfrm>
          <a:prstGeom prst="ellipse">
            <a:avLst/>
          </a:prstGeom>
          <a:solidFill>
            <a:srgbClr val="865B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2"/>
          <p:cNvSpPr/>
          <p:nvPr/>
        </p:nvSpPr>
        <p:spPr>
          <a:xfrm>
            <a:off x="5627017" y="667419"/>
            <a:ext cx="190500" cy="190500"/>
          </a:xfrm>
          <a:prstGeom prst="ellipse">
            <a:avLst/>
          </a:prstGeom>
          <a:solidFill>
            <a:srgbClr val="865B3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" name="Google Shape;3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" y="4610925"/>
            <a:ext cx="12192015" cy="2247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6" name="Google Shape;36;p2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2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0" name="Google Shape;4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3" name="Google Shape;43;p2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2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2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2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8" name="Google Shape;58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2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2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5" name="Google Shape;65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8" name="Google Shape;68;p2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2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2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8" name="Google Shape;78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垂直排列标题与&#10;文本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3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T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28.png"/><Relationship Id="rId5" Type="http://schemas.openxmlformats.org/officeDocument/2006/relationships/image" Target="../media/image5.png"/><Relationship Id="rId6" Type="http://schemas.openxmlformats.org/officeDocument/2006/relationships/image" Target="../media/image10.png"/><Relationship Id="rId7" Type="http://schemas.openxmlformats.org/officeDocument/2006/relationships/image" Target="../media/image16.png"/><Relationship Id="rId8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4.png"/><Relationship Id="rId6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8.png"/><Relationship Id="rId5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9.png"/><Relationship Id="rId5" Type="http://schemas.openxmlformats.org/officeDocument/2006/relationships/image" Target="../media/image2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8.png"/><Relationship Id="rId5" Type="http://schemas.openxmlformats.org/officeDocument/2006/relationships/image" Target="../media/image2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24.png"/><Relationship Id="rId5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jpg"/><Relationship Id="rId4" Type="http://schemas.openxmlformats.org/officeDocument/2006/relationships/image" Target="../media/image28.png"/><Relationship Id="rId5" Type="http://schemas.openxmlformats.org/officeDocument/2006/relationships/image" Target="../media/image5.png"/><Relationship Id="rId6" Type="http://schemas.openxmlformats.org/officeDocument/2006/relationships/image" Target="../media/image10.png"/><Relationship Id="rId7" Type="http://schemas.openxmlformats.org/officeDocument/2006/relationships/image" Target="../media/image16.png"/><Relationship Id="rId8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Relationship Id="rId4" Type="http://schemas.openxmlformats.org/officeDocument/2006/relationships/image" Target="../media/image1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3.png"/><Relationship Id="rId4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30.png"/><Relationship Id="rId6" Type="http://schemas.openxmlformats.org/officeDocument/2006/relationships/image" Target="../media/image24.png"/><Relationship Id="rId7" Type="http://schemas.openxmlformats.org/officeDocument/2006/relationships/image" Target="../media/image9.png"/><Relationship Id="rId8" Type="http://schemas.openxmlformats.org/officeDocument/2006/relationships/image" Target="../media/image3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35.png"/><Relationship Id="rId5" Type="http://schemas.openxmlformats.org/officeDocument/2006/relationships/image" Target="../media/image9.png"/><Relationship Id="rId6" Type="http://schemas.openxmlformats.org/officeDocument/2006/relationships/image" Target="../media/image6.png"/><Relationship Id="rId7" Type="http://schemas.openxmlformats.org/officeDocument/2006/relationships/image" Target="../media/image30.png"/><Relationship Id="rId8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33.png"/><Relationship Id="rId10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1.png"/><Relationship Id="rId4" Type="http://schemas.openxmlformats.org/officeDocument/2006/relationships/image" Target="../media/image29.png"/><Relationship Id="rId9" Type="http://schemas.openxmlformats.org/officeDocument/2006/relationships/image" Target="../media/image40.png"/><Relationship Id="rId5" Type="http://schemas.openxmlformats.org/officeDocument/2006/relationships/image" Target="../media/image39.png"/><Relationship Id="rId6" Type="http://schemas.openxmlformats.org/officeDocument/2006/relationships/image" Target="../media/image41.png"/><Relationship Id="rId7" Type="http://schemas.openxmlformats.org/officeDocument/2006/relationships/image" Target="../media/image37.png"/><Relationship Id="rId8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b="0" l="0" r="27110" t="0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" y="-7721"/>
            <a:ext cx="15450096" cy="63345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1" name="Google Shape;91;p1"/>
          <p:cNvGrpSpPr/>
          <p:nvPr/>
        </p:nvGrpSpPr>
        <p:grpSpPr>
          <a:xfrm>
            <a:off x="1881807" y="4273924"/>
            <a:ext cx="6416625" cy="2113623"/>
            <a:chOff x="4805169" y="3003803"/>
            <a:chExt cx="2581661" cy="850394"/>
          </a:xfrm>
        </p:grpSpPr>
        <p:pic>
          <p:nvPicPr>
            <p:cNvPr id="92" name="Google Shape;92;p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841491" y="3022091"/>
              <a:ext cx="509017" cy="8138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Google Shape;93;p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805169" y="3003803"/>
              <a:ext cx="2581661" cy="85039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4" name="Google Shape;9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6042" y="3732325"/>
            <a:ext cx="1221693" cy="1953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26518" y="379335"/>
            <a:ext cx="2584188" cy="6478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-26525" y="2892812"/>
            <a:ext cx="12191999" cy="3980688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"/>
          <p:cNvSpPr txBox="1"/>
          <p:nvPr/>
        </p:nvSpPr>
        <p:spPr>
          <a:xfrm>
            <a:off x="2038336" y="1259885"/>
            <a:ext cx="94179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zh-TW" sz="4800" u="none" cap="none" strike="noStrike">
                <a:solidFill>
                  <a:srgbClr val="87B6B4"/>
                </a:solidFill>
                <a:latin typeface="Arial Black"/>
                <a:ea typeface="Arial Black"/>
                <a:cs typeface="Arial Black"/>
                <a:sym typeface="Arial Black"/>
              </a:rPr>
              <a:t>112學年度第二學期期初校務會議</a:t>
            </a:r>
            <a:endParaRPr b="1" i="0" sz="1400" u="none" cap="none" strike="noStrike">
              <a:solidFill>
                <a:srgbClr val="000000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rgbClr val="865B3E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cxnSp>
        <p:nvCxnSpPr>
          <p:cNvPr id="98" name="Google Shape;98;p1"/>
          <p:cNvCxnSpPr/>
          <p:nvPr/>
        </p:nvCxnSpPr>
        <p:spPr>
          <a:xfrm>
            <a:off x="2600972" y="2892810"/>
            <a:ext cx="1100783" cy="0"/>
          </a:xfrm>
          <a:prstGeom prst="straightConnector1">
            <a:avLst/>
          </a:prstGeom>
          <a:noFill/>
          <a:ln cap="flat" cmpd="sng" w="9525">
            <a:solidFill>
              <a:srgbClr val="865B3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9" name="Google Shape;99;p1"/>
          <p:cNvSpPr txBox="1"/>
          <p:nvPr/>
        </p:nvSpPr>
        <p:spPr>
          <a:xfrm>
            <a:off x="5036511" y="2605560"/>
            <a:ext cx="2723823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b="0" i="0" lang="zh-TW" sz="6600" u="none" cap="none" strike="noStrike">
                <a:solidFill>
                  <a:srgbClr val="D17165"/>
                </a:solidFill>
                <a:latin typeface="Arial"/>
                <a:ea typeface="Arial"/>
                <a:cs typeface="Arial"/>
                <a:sym typeface="Arial"/>
              </a:rPr>
              <a:t>輔導室</a:t>
            </a:r>
            <a:endParaRPr b="0" i="0" sz="6600" u="none" cap="none" strike="noStrike">
              <a:solidFill>
                <a:srgbClr val="865B3E"/>
              </a:solidFill>
              <a:latin typeface="Microsoft Yahei"/>
              <a:ea typeface="Microsoft Yahei"/>
              <a:cs typeface="Microsoft Yahei"/>
              <a:sym typeface="Microsoft Yahei"/>
            </a:endParaRPr>
          </a:p>
        </p:txBody>
      </p:sp>
      <p:cxnSp>
        <p:nvCxnSpPr>
          <p:cNvPr id="100" name="Google Shape;100;p1"/>
          <p:cNvCxnSpPr/>
          <p:nvPr/>
        </p:nvCxnSpPr>
        <p:spPr>
          <a:xfrm>
            <a:off x="8474747" y="2892810"/>
            <a:ext cx="1100783" cy="0"/>
          </a:xfrm>
          <a:prstGeom prst="straightConnector1">
            <a:avLst/>
          </a:prstGeom>
          <a:noFill/>
          <a:ln cap="flat" cmpd="sng" w="9525">
            <a:solidFill>
              <a:srgbClr val="865B3E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2"/>
          <p:cNvGrpSpPr/>
          <p:nvPr/>
        </p:nvGrpSpPr>
        <p:grpSpPr>
          <a:xfrm rot="-5400000">
            <a:off x="3049670" y="1560740"/>
            <a:ext cx="2236947" cy="2448998"/>
            <a:chOff x="3049674" y="1560735"/>
            <a:chExt cx="2236947" cy="2448998"/>
          </a:xfrm>
        </p:grpSpPr>
        <p:sp>
          <p:nvSpPr>
            <p:cNvPr id="106" name="Google Shape;106;p2"/>
            <p:cNvSpPr txBox="1"/>
            <p:nvPr/>
          </p:nvSpPr>
          <p:spPr>
            <a:xfrm rot="5400000">
              <a:off x="3188424" y="1421985"/>
              <a:ext cx="1477200" cy="175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5400"/>
                <a:buFont typeface="Arial"/>
                <a:buNone/>
              </a:pPr>
              <a:r>
                <a:rPr b="1" i="0" lang="zh-TW" sz="5400" u="none" cap="none" strike="noStrike">
                  <a:solidFill>
                    <a:srgbClr val="865B3E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目錄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2"/>
            <p:cNvSpPr txBox="1"/>
            <p:nvPr/>
          </p:nvSpPr>
          <p:spPr>
            <a:xfrm rot="5400000">
              <a:off x="3780171" y="2503283"/>
              <a:ext cx="2427900" cy="5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r>
                <a:rPr b="1" i="0" lang="zh-TW" sz="3200" u="none" cap="none" strike="noStrike">
                  <a:solidFill>
                    <a:srgbClr val="595959"/>
                  </a:solidFill>
                  <a:latin typeface="Batang"/>
                  <a:ea typeface="Batang"/>
                  <a:cs typeface="Batang"/>
                  <a:sym typeface="Batang"/>
                </a:rPr>
                <a:t>CONTENTS</a:t>
              </a:r>
              <a:endParaRPr b="1" i="0" sz="3200" u="none" cap="none" strike="noStrike">
                <a:solidFill>
                  <a:srgbClr val="595959"/>
                </a:solidFill>
                <a:latin typeface="Batang"/>
                <a:ea typeface="Batang"/>
                <a:cs typeface="Batang"/>
                <a:sym typeface="Batang"/>
              </a:endParaRPr>
            </a:p>
          </p:txBody>
        </p:sp>
      </p:grpSp>
      <p:grpSp>
        <p:nvGrpSpPr>
          <p:cNvPr id="108" name="Google Shape;108;p2"/>
          <p:cNvGrpSpPr/>
          <p:nvPr/>
        </p:nvGrpSpPr>
        <p:grpSpPr>
          <a:xfrm>
            <a:off x="5496706" y="1560735"/>
            <a:ext cx="5836704" cy="681064"/>
            <a:chOff x="4389121" y="1084217"/>
            <a:chExt cx="6309360" cy="736216"/>
          </a:xfrm>
        </p:grpSpPr>
        <p:sp>
          <p:nvSpPr>
            <p:cNvPr id="109" name="Google Shape;109;p2"/>
            <p:cNvSpPr/>
            <p:nvPr/>
          </p:nvSpPr>
          <p:spPr>
            <a:xfrm flipH="1">
              <a:off x="4389121" y="1084217"/>
              <a:ext cx="6309360" cy="736216"/>
            </a:xfrm>
            <a:prstGeom prst="homePlate">
              <a:avLst>
                <a:gd fmla="val 50000" name="adj"/>
              </a:avLst>
            </a:prstGeom>
            <a:solidFill>
              <a:srgbClr val="F29A5B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zh-TW" sz="2800" u="none" cap="none" strike="noStrike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輔導工作</a:t>
              </a:r>
              <a:endParaRPr b="1" i="0" sz="28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4517592" y="1132079"/>
              <a:ext cx="640492" cy="640492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"/>
            <p:cNvSpPr txBox="1"/>
            <p:nvPr/>
          </p:nvSpPr>
          <p:spPr>
            <a:xfrm>
              <a:off x="4571173" y="1264608"/>
              <a:ext cx="542718" cy="4325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zh-TW" sz="2000" u="none" cap="none" strike="noStrike">
                  <a:solidFill>
                    <a:srgbClr val="F29A5B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01</a:t>
              </a:r>
              <a:endParaRPr b="1" i="0" sz="2000" u="none" cap="none" strike="noStrike">
                <a:solidFill>
                  <a:srgbClr val="F29A5B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112" name="Google Shape;112;p2"/>
          <p:cNvGrpSpPr/>
          <p:nvPr/>
        </p:nvGrpSpPr>
        <p:grpSpPr>
          <a:xfrm>
            <a:off x="5496706" y="2528866"/>
            <a:ext cx="5836704" cy="681064"/>
            <a:chOff x="4389121" y="1084217"/>
            <a:chExt cx="6309360" cy="736216"/>
          </a:xfrm>
        </p:grpSpPr>
        <p:sp>
          <p:nvSpPr>
            <p:cNvPr id="113" name="Google Shape;113;p2"/>
            <p:cNvSpPr/>
            <p:nvPr/>
          </p:nvSpPr>
          <p:spPr>
            <a:xfrm flipH="1">
              <a:off x="4389121" y="1084217"/>
              <a:ext cx="6309360" cy="736216"/>
            </a:xfrm>
            <a:prstGeom prst="homePlate">
              <a:avLst>
                <a:gd fmla="val 50000" name="adj"/>
              </a:avLst>
            </a:prstGeom>
            <a:solidFill>
              <a:srgbClr val="A5C0A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zh-TW" sz="2800" u="none" cap="none" strike="noStrike">
                  <a:solidFill>
                    <a:schemeClr val="lt1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特教工作</a:t>
              </a:r>
              <a:endParaRPr b="1" i="0" sz="28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4517592" y="1132079"/>
              <a:ext cx="640492" cy="640492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 txBox="1"/>
            <p:nvPr/>
          </p:nvSpPr>
          <p:spPr>
            <a:xfrm>
              <a:off x="4543329" y="1264608"/>
              <a:ext cx="542718" cy="4325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zh-TW" sz="2000" u="none" cap="none" strike="noStrike">
                  <a:solidFill>
                    <a:srgbClr val="A6C0A5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02</a:t>
              </a:r>
              <a:endParaRPr b="1" i="0" sz="2000" u="none" cap="none" strike="noStrike">
                <a:solidFill>
                  <a:srgbClr val="A6C0A5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  <p:grpSp>
        <p:nvGrpSpPr>
          <p:cNvPr id="116" name="Google Shape;116;p2"/>
          <p:cNvGrpSpPr/>
          <p:nvPr/>
        </p:nvGrpSpPr>
        <p:grpSpPr>
          <a:xfrm>
            <a:off x="5496706" y="3496997"/>
            <a:ext cx="5836704" cy="681064"/>
            <a:chOff x="4389121" y="1084217"/>
            <a:chExt cx="6309360" cy="736216"/>
          </a:xfrm>
        </p:grpSpPr>
        <p:sp>
          <p:nvSpPr>
            <p:cNvPr id="117" name="Google Shape;117;p2"/>
            <p:cNvSpPr/>
            <p:nvPr/>
          </p:nvSpPr>
          <p:spPr>
            <a:xfrm flipH="1">
              <a:off x="4389121" y="1084217"/>
              <a:ext cx="6309360" cy="736216"/>
            </a:xfrm>
            <a:prstGeom prst="homePlate">
              <a:avLst>
                <a:gd fmla="val 50000" name="adj"/>
              </a:avLst>
            </a:prstGeom>
            <a:solidFill>
              <a:srgbClr val="B0927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00"/>
                <a:buFont typeface="Arial"/>
                <a:buNone/>
              </a:pPr>
              <a:r>
                <a:rPr b="1" i="0" lang="zh-TW" sz="28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輔導室重要行事</a:t>
              </a:r>
              <a:endParaRPr b="1" i="0" sz="2800" u="none" cap="none" strike="noStrike">
                <a:solidFill>
                  <a:schemeClr val="lt1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4517592" y="1132079"/>
              <a:ext cx="640492" cy="640492"/>
            </a:xfrm>
            <a:prstGeom prst="diamond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"/>
            <p:cNvSpPr txBox="1"/>
            <p:nvPr/>
          </p:nvSpPr>
          <p:spPr>
            <a:xfrm>
              <a:off x="4585095" y="1264608"/>
              <a:ext cx="542718" cy="43251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b="1" i="0" lang="zh-TW" sz="2000" u="none" cap="none" strike="noStrike">
                  <a:solidFill>
                    <a:srgbClr val="B09278"/>
                  </a:solidFill>
                  <a:latin typeface="Microsoft Yahei"/>
                  <a:ea typeface="Microsoft Yahei"/>
                  <a:cs typeface="Microsoft Yahei"/>
                  <a:sym typeface="Microsoft Yahei"/>
                </a:rPr>
                <a:t>03</a:t>
              </a:r>
              <a:endParaRPr b="1" i="0" sz="2000" u="none" cap="none" strike="noStrike">
                <a:solidFill>
                  <a:srgbClr val="B09278"/>
                </a:solidFill>
                <a:latin typeface="Microsoft Yahei"/>
                <a:ea typeface="Microsoft Yahei"/>
                <a:cs typeface="Microsoft Yahei"/>
                <a:sym typeface="Microsoft Yahei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27087" y="137940"/>
            <a:ext cx="1271249" cy="1203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913759"/>
            <a:ext cx="1216954" cy="970159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3"/>
          <p:cNvSpPr txBox="1"/>
          <p:nvPr/>
        </p:nvSpPr>
        <p:spPr>
          <a:xfrm>
            <a:off x="3549185" y="233495"/>
            <a:ext cx="5787600" cy="11082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7165"/>
              </a:buClr>
              <a:buSzPts val="7200"/>
              <a:buFont typeface="Arial"/>
              <a:buNone/>
            </a:pPr>
            <a:r>
              <a:rPr b="0" i="0" lang="zh-TW" sz="7200" u="none" cap="none" strike="noStrike">
                <a:solidFill>
                  <a:srgbClr val="D17165"/>
                </a:solidFill>
                <a:latin typeface="Arial"/>
                <a:ea typeface="Arial"/>
                <a:cs typeface="Arial"/>
                <a:sym typeface="Arial"/>
              </a:rPr>
              <a:t>輔導</a:t>
            </a:r>
            <a:r>
              <a:rPr lang="zh-TW" sz="7200">
                <a:solidFill>
                  <a:srgbClr val="D17165"/>
                </a:solidFill>
              </a:rPr>
              <a:t>室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7" name="Google Shape;127;p3"/>
          <p:cNvPicPr preferRelativeResize="0"/>
          <p:nvPr/>
        </p:nvPicPr>
        <p:blipFill rotWithShape="1">
          <a:blip r:embed="rId5">
            <a:alphaModFix/>
          </a:blip>
          <a:srcRect b="0" l="0" r="0" t="67317"/>
          <a:stretch/>
        </p:blipFill>
        <p:spPr>
          <a:xfrm flipH="1">
            <a:off x="-76201" y="4457700"/>
            <a:ext cx="4691252" cy="241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7979" y="4450832"/>
            <a:ext cx="1720214" cy="24002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9" name="Google Shape;129;p3"/>
          <p:cNvGrpSpPr/>
          <p:nvPr/>
        </p:nvGrpSpPr>
        <p:grpSpPr>
          <a:xfrm>
            <a:off x="4209050" y="1361844"/>
            <a:ext cx="3732874" cy="5446372"/>
            <a:chOff x="285673" y="1805760"/>
            <a:chExt cx="2500250" cy="2802640"/>
          </a:xfrm>
        </p:grpSpPr>
        <p:sp>
          <p:nvSpPr>
            <p:cNvPr id="130" name="Google Shape;130;p3"/>
            <p:cNvSpPr/>
            <p:nvPr/>
          </p:nvSpPr>
          <p:spPr>
            <a:xfrm>
              <a:off x="285723" y="1928800"/>
              <a:ext cx="2500200" cy="2679600"/>
            </a:xfrm>
            <a:prstGeom prst="roundRect">
              <a:avLst>
                <a:gd fmla="val 219" name="adj"/>
              </a:avLst>
            </a:prstGeom>
            <a:noFill/>
            <a:ln cap="flat" cmpd="sng" w="57150">
              <a:solidFill>
                <a:srgbClr val="C0504D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50" lIns="137125" spcFirstLastPara="1" rIns="137125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464206" y="1805760"/>
              <a:ext cx="2047500" cy="420000"/>
            </a:xfrm>
            <a:prstGeom prst="roundRect">
              <a:avLst>
                <a:gd fmla="val 2333" name="adj"/>
              </a:avLst>
            </a:prstGeom>
            <a:gradFill>
              <a:gsLst>
                <a:gs pos="0">
                  <a:srgbClr val="763636"/>
                </a:gs>
                <a:gs pos="50000">
                  <a:srgbClr val="C0504D"/>
                </a:gs>
                <a:gs pos="100000">
                  <a:srgbClr val="763636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68550" lIns="137125" spcFirstLastPara="1" rIns="137125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3"/>
            <p:cNvSpPr txBox="1"/>
            <p:nvPr/>
          </p:nvSpPr>
          <p:spPr>
            <a:xfrm>
              <a:off x="913437" y="1859139"/>
              <a:ext cx="12846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50" lIns="137125" spcFirstLastPara="1" rIns="137125" wrap="square" tIns="68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400"/>
                <a:buFont typeface="Arial"/>
                <a:buNone/>
              </a:pPr>
              <a:r>
                <a:rPr b="0" i="0" lang="zh-TW" sz="4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特</a:t>
              </a:r>
              <a:r>
                <a:rPr b="0" i="0" lang="zh-TW" sz="41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教</a:t>
              </a:r>
              <a:r>
                <a:rPr lang="zh-TW" sz="4100">
                  <a:solidFill>
                    <a:srgbClr val="FFFFFF"/>
                  </a:solidFill>
                </a:rPr>
                <a:t>組</a:t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3"/>
            <p:cNvSpPr txBox="1"/>
            <p:nvPr/>
          </p:nvSpPr>
          <p:spPr>
            <a:xfrm>
              <a:off x="285673" y="2205483"/>
              <a:ext cx="2500200" cy="23733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t" bIns="68550" lIns="137125" spcFirstLastPara="1" rIns="137125" wrap="square" tIns="68550">
              <a:noAutofit/>
            </a:bodyPr>
            <a:lstStyle/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Char char="●"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特推會</a:t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Char char="●"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個別化教育計畫(IEP)</a:t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Char char="●"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鑑定安置</a:t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Char char="●"/>
              </a:pPr>
              <a:r>
                <a:rPr b="1" lang="zh-TW" sz="2300"/>
                <a:t>特殊生</a:t>
              </a: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各項補助</a:t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Char char="●"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專業團隊</a:t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Char char="●"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管理特通網</a:t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2300"/>
                <a:buChar char="●"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增班</a:t>
              </a:r>
              <a:r>
                <a:rPr b="1" lang="zh-TW" sz="2300">
                  <a:solidFill>
                    <a:schemeClr val="dk1"/>
                  </a:solidFill>
                </a:rPr>
                <a:t>(113學年度)</a:t>
              </a:r>
              <a:endParaRPr b="1" sz="2300">
                <a:solidFill>
                  <a:schemeClr val="dk1"/>
                </a:solidFill>
              </a:endParaRPr>
            </a:p>
            <a:p>
              <a:pPr indent="0" lvl="0" marL="4572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300">
                  <a:solidFill>
                    <a:schemeClr val="dk1"/>
                  </a:solidFill>
                </a:rPr>
                <a:t>1.</a:t>
              </a:r>
              <a:r>
                <a:rPr b="1" lang="zh-TW" sz="2300">
                  <a:solidFill>
                    <a:schemeClr val="dk1"/>
                  </a:solidFill>
                </a:rPr>
                <a:t>資源班增班</a:t>
              </a:r>
              <a:endParaRPr b="1" sz="2300">
                <a:solidFill>
                  <a:schemeClr val="dk1"/>
                </a:solidFill>
              </a:endParaRPr>
            </a:p>
            <a:p>
              <a:pPr indent="0" lvl="0" marL="45720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zh-TW" sz="2300">
                  <a:solidFill>
                    <a:schemeClr val="dk1"/>
                  </a:solidFill>
                </a:rPr>
                <a:t>2.</a:t>
              </a:r>
              <a:r>
                <a:rPr b="1" lang="zh-TW" sz="2300">
                  <a:solidFill>
                    <a:schemeClr val="dk1"/>
                  </a:solidFill>
                </a:rPr>
                <a:t>巡迴資源</a:t>
              </a:r>
              <a:r>
                <a:rPr b="1" lang="zh-TW" sz="2300">
                  <a:solidFill>
                    <a:schemeClr val="dk1"/>
                  </a:solidFill>
                </a:rPr>
                <a:t>班增班</a:t>
              </a:r>
              <a:endParaRPr b="1" sz="2300"/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t/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t/>
              </a:r>
              <a:endParaRPr b="1" i="0" sz="3000" u="none" cap="none" strike="noStrike">
                <a:solidFill>
                  <a:srgbClr val="000000"/>
                </a:solidFill>
                <a:latin typeface="BiauKai"/>
                <a:ea typeface="BiauKai"/>
                <a:cs typeface="BiauKai"/>
                <a:sym typeface="BiauKai"/>
              </a:endParaRPr>
            </a:p>
          </p:txBody>
        </p:sp>
      </p:grpSp>
      <p:sp>
        <p:nvSpPr>
          <p:cNvPr id="134" name="Google Shape;134;p3"/>
          <p:cNvSpPr txBox="1"/>
          <p:nvPr/>
        </p:nvSpPr>
        <p:spPr>
          <a:xfrm rot="5400000">
            <a:off x="8633757" y="2013306"/>
            <a:ext cx="1519200" cy="245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9025" lIns="138100" spcFirstLastPara="1" rIns="138100" wrap="square" tIns="69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3"/>
          <p:cNvSpPr txBox="1"/>
          <p:nvPr/>
        </p:nvSpPr>
        <p:spPr>
          <a:xfrm flipH="1" rot="5400000">
            <a:off x="2440125" y="2268137"/>
            <a:ext cx="1176300" cy="267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9025" lIns="138100" spcFirstLastPara="1" rIns="138100" wrap="square" tIns="690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6" name="Google Shape;136;p3"/>
          <p:cNvGrpSpPr/>
          <p:nvPr/>
        </p:nvGrpSpPr>
        <p:grpSpPr>
          <a:xfrm>
            <a:off x="8159951" y="1304238"/>
            <a:ext cx="3827306" cy="5446417"/>
            <a:chOff x="285720" y="1796492"/>
            <a:chExt cx="2500200" cy="2076012"/>
          </a:xfrm>
        </p:grpSpPr>
        <p:sp>
          <p:nvSpPr>
            <p:cNvPr id="137" name="Google Shape;137;p3"/>
            <p:cNvSpPr/>
            <p:nvPr/>
          </p:nvSpPr>
          <p:spPr>
            <a:xfrm>
              <a:off x="285720" y="1928804"/>
              <a:ext cx="2500200" cy="1943700"/>
            </a:xfrm>
            <a:prstGeom prst="roundRect">
              <a:avLst>
                <a:gd fmla="val 219" name="adj"/>
              </a:avLst>
            </a:prstGeom>
            <a:noFill/>
            <a:ln cap="flat" cmpd="sng" w="57150">
              <a:solidFill>
                <a:srgbClr val="C0504D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50" lIns="137125" spcFirstLastPara="1" rIns="137125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682258" y="1796492"/>
              <a:ext cx="1786500" cy="356100"/>
            </a:xfrm>
            <a:prstGeom prst="roundRect">
              <a:avLst>
                <a:gd fmla="val 2333" name="adj"/>
              </a:avLst>
            </a:prstGeom>
            <a:gradFill>
              <a:gsLst>
                <a:gs pos="0">
                  <a:srgbClr val="763636"/>
                </a:gs>
                <a:gs pos="50000">
                  <a:srgbClr val="C0504D"/>
                </a:gs>
                <a:gs pos="100000">
                  <a:srgbClr val="763636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68550" lIns="137125" spcFirstLastPara="1" rIns="137125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3"/>
            <p:cNvSpPr txBox="1"/>
            <p:nvPr/>
          </p:nvSpPr>
          <p:spPr>
            <a:xfrm>
              <a:off x="1075374" y="1833232"/>
              <a:ext cx="10002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50" lIns="137125" spcFirstLastPara="1" rIns="137125" wrap="square" tIns="68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00"/>
                <a:buFont typeface="Arial"/>
                <a:buNone/>
              </a:pPr>
              <a:r>
                <a:rPr b="0" i="0" lang="zh-TW" sz="41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專</a:t>
              </a:r>
              <a:r>
                <a:rPr b="0" i="0" lang="zh-TW" sz="4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案</a:t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3"/>
            <p:cNvSpPr txBox="1"/>
            <p:nvPr/>
          </p:nvSpPr>
          <p:spPr>
            <a:xfrm>
              <a:off x="350212" y="2135062"/>
              <a:ext cx="2371200" cy="17373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t" bIns="68550" lIns="137125" spcFirstLastPara="1" rIns="137125" wrap="square" tIns="68550">
              <a:noAutofit/>
            </a:bodyPr>
            <a:lstStyle/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2300"/>
                <a:buChar char="●"/>
              </a:pPr>
              <a:r>
                <a:rPr b="1" lang="zh-TW" sz="2300">
                  <a:solidFill>
                    <a:schemeClr val="dk1"/>
                  </a:solidFill>
                </a:rPr>
                <a:t>教育局生命教育計畫</a:t>
              </a:r>
              <a:r>
                <a:rPr b="1" lang="zh-TW" sz="2300"/>
                <a:t>(生命鬥士)</a:t>
              </a:r>
              <a:endParaRPr b="1" sz="2300"/>
            </a:p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2300"/>
                <a:buChar char="●"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家庭教育</a:t>
              </a:r>
              <a:r>
                <a:rPr b="1" lang="zh-TW" sz="2300"/>
                <a:t>優質化補助</a:t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Char char="●"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新住民子女教育</a:t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(小團輔)</a:t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Char char="●"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教育優先區</a:t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    (親職教育講座)</a:t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Char char="●"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圓夢計畫</a:t>
              </a:r>
              <a:r>
                <a:rPr b="1" lang="zh-TW" sz="2300"/>
                <a:t>(弱勢關懷開學好禮、</a:t>
              </a: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小廚神活動</a:t>
              </a:r>
              <a:r>
                <a:rPr b="1" lang="zh-TW" sz="2300"/>
                <a:t>)</a:t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1" name="Google Shape;141;p3"/>
          <p:cNvGrpSpPr/>
          <p:nvPr/>
        </p:nvGrpSpPr>
        <p:grpSpPr>
          <a:xfrm>
            <a:off x="204753" y="1304195"/>
            <a:ext cx="3845808" cy="5579755"/>
            <a:chOff x="285720" y="1835525"/>
            <a:chExt cx="2500200" cy="1692579"/>
          </a:xfrm>
        </p:grpSpPr>
        <p:sp>
          <p:nvSpPr>
            <p:cNvPr id="142" name="Google Shape;142;p3"/>
            <p:cNvSpPr/>
            <p:nvPr/>
          </p:nvSpPr>
          <p:spPr>
            <a:xfrm>
              <a:off x="285720" y="1928804"/>
              <a:ext cx="2500200" cy="1599300"/>
            </a:xfrm>
            <a:prstGeom prst="roundRect">
              <a:avLst>
                <a:gd fmla="val 219" name="adj"/>
              </a:avLst>
            </a:prstGeom>
            <a:noFill/>
            <a:ln cap="flat" cmpd="sng" w="57150">
              <a:solidFill>
                <a:srgbClr val="C0504D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68550" lIns="137125" spcFirstLastPara="1" rIns="137125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520473" y="1835525"/>
              <a:ext cx="2030700" cy="242100"/>
            </a:xfrm>
            <a:prstGeom prst="roundRect">
              <a:avLst>
                <a:gd fmla="val 2333" name="adj"/>
              </a:avLst>
            </a:prstGeom>
            <a:gradFill>
              <a:gsLst>
                <a:gs pos="0">
                  <a:srgbClr val="763636"/>
                </a:gs>
                <a:gs pos="50000">
                  <a:srgbClr val="C0504D"/>
                </a:gs>
                <a:gs pos="100000">
                  <a:srgbClr val="763636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68550" lIns="137125" spcFirstLastPara="1" rIns="137125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3"/>
            <p:cNvSpPr txBox="1"/>
            <p:nvPr/>
          </p:nvSpPr>
          <p:spPr>
            <a:xfrm>
              <a:off x="857519" y="1885093"/>
              <a:ext cx="1420500" cy="28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50" lIns="137125" spcFirstLastPara="1" rIns="137125" wrap="square" tIns="685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100"/>
                <a:buFont typeface="Arial"/>
                <a:buNone/>
              </a:pPr>
              <a:r>
                <a:rPr b="0" i="0" lang="zh-TW" sz="41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輔導</a:t>
              </a:r>
              <a:r>
                <a:rPr lang="zh-TW" sz="4100">
                  <a:solidFill>
                    <a:srgbClr val="FFFFFF"/>
                  </a:solidFill>
                </a:rPr>
                <a:t>組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3"/>
            <p:cNvSpPr txBox="1"/>
            <p:nvPr/>
          </p:nvSpPr>
          <p:spPr>
            <a:xfrm>
              <a:off x="366722" y="2075509"/>
              <a:ext cx="2380500" cy="14505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anchorCtr="0" anchor="t" bIns="68550" lIns="137125" spcFirstLastPara="1" rIns="137125" wrap="square" tIns="68550">
              <a:noAutofit/>
            </a:bodyPr>
            <a:lstStyle/>
            <a:p>
              <a:pPr indent="0" lvl="0" marL="179999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74650" lvl="0" marL="45720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2300"/>
                <a:buChar char="●"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親職</a:t>
              </a:r>
              <a:r>
                <a:rPr b="1" lang="zh-TW" sz="2300"/>
                <a:t>教育、</a:t>
              </a: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講座</a:t>
              </a:r>
              <a:r>
                <a:rPr b="1" lang="zh-TW" sz="2300"/>
                <a:t>、</a:t>
              </a: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座</a:t>
              </a: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談</a:t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1750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Char char="●"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生命教育</a:t>
              </a:r>
              <a:r>
                <a:rPr lang="zh-TW"/>
                <a:t>、</a:t>
              </a: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性平教育</a:t>
              </a:r>
              <a:r>
                <a:rPr b="1" lang="zh-TW" sz="2300">
                  <a:solidFill>
                    <a:schemeClr val="dk1"/>
                  </a:solidFill>
                </a:rPr>
                <a:t>家庭教育</a:t>
              </a:r>
              <a:endParaRPr b="1" sz="2300">
                <a:solidFill>
                  <a:schemeClr val="dk1"/>
                </a:solidFill>
              </a:endParaRPr>
            </a:p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Char char="●"/>
              </a:pPr>
              <a:r>
                <a:rPr b="1" lang="zh-TW" sz="2300">
                  <a:solidFill>
                    <a:schemeClr val="dk1"/>
                  </a:solidFill>
                </a:rPr>
                <a:t>學習扶助</a:t>
              </a:r>
              <a:endParaRPr b="1" sz="2300">
                <a:solidFill>
                  <a:schemeClr val="dk1"/>
                </a:solidFill>
              </a:endParaRPr>
            </a:p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Char char="●"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個別輔導</a:t>
              </a:r>
              <a:r>
                <a:rPr b="1" lang="zh-TW" sz="2300"/>
                <a:t>、</a:t>
              </a: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小團體輔導</a:t>
              </a:r>
              <a:r>
                <a:rPr b="1" lang="zh-TW" sz="2300"/>
                <a:t>、</a:t>
              </a: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班級輔導</a:t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Char char="●"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兒少保113通報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Char char="●"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家庭訪視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Char char="●"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愛心輔導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Char char="●"/>
              </a:pPr>
              <a:r>
                <a:rPr b="1" i="0" lang="zh-TW" sz="23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友善校園評鑑</a:t>
              </a:r>
              <a:r>
                <a:rPr b="1" lang="zh-TW" sz="2300"/>
                <a:t>、家庭教育評鑑、學扶訪視</a:t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374650" lvl="0" marL="4572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2300"/>
                <a:buChar char="●"/>
              </a:pPr>
              <a:r>
                <a:rPr b="1" lang="zh-TW" sz="2300">
                  <a:solidFill>
                    <a:schemeClr val="dk1"/>
                  </a:solidFill>
                </a:rPr>
                <a:t>會議：輔導工作會議、家庭教育會議、性平教育會議、學習扶助會議</a:t>
              </a:r>
              <a:endParaRPr b="1" i="0" sz="23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oogle Shape;150;p4"/>
          <p:cNvGrpSpPr/>
          <p:nvPr/>
        </p:nvGrpSpPr>
        <p:grpSpPr>
          <a:xfrm>
            <a:off x="567745" y="3852027"/>
            <a:ext cx="10881671" cy="2961743"/>
            <a:chOff x="1196007" y="737244"/>
            <a:chExt cx="10368434" cy="2347236"/>
          </a:xfrm>
        </p:grpSpPr>
        <p:grpSp>
          <p:nvGrpSpPr>
            <p:cNvPr id="151" name="Google Shape;151;p4"/>
            <p:cNvGrpSpPr/>
            <p:nvPr/>
          </p:nvGrpSpPr>
          <p:grpSpPr>
            <a:xfrm>
              <a:off x="2473325" y="1074182"/>
              <a:ext cx="9091116" cy="1467600"/>
              <a:chOff x="2235200" y="616982"/>
              <a:chExt cx="9091116" cy="1467600"/>
            </a:xfrm>
          </p:grpSpPr>
          <p:grpSp>
            <p:nvGrpSpPr>
              <p:cNvPr id="152" name="Google Shape;152;p4"/>
              <p:cNvGrpSpPr/>
              <p:nvPr/>
            </p:nvGrpSpPr>
            <p:grpSpPr>
              <a:xfrm>
                <a:off x="2235200" y="616982"/>
                <a:ext cx="9006806" cy="1467600"/>
                <a:chOff x="2235200" y="616982"/>
                <a:chExt cx="9006806" cy="1467600"/>
              </a:xfrm>
            </p:grpSpPr>
            <p:sp>
              <p:nvSpPr>
                <p:cNvPr id="153" name="Google Shape;153;p4"/>
                <p:cNvSpPr/>
                <p:nvPr/>
              </p:nvSpPr>
              <p:spPr>
                <a:xfrm>
                  <a:off x="2235200" y="787400"/>
                  <a:ext cx="8756650" cy="12319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" name="Google Shape;154;p4"/>
                <p:cNvSpPr/>
                <p:nvPr/>
              </p:nvSpPr>
              <p:spPr>
                <a:xfrm>
                  <a:off x="2336806" y="616982"/>
                  <a:ext cx="8905200" cy="1467600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38100">
                  <a:solidFill>
                    <a:srgbClr val="83E1FF"/>
                  </a:solidFill>
                  <a:prstDash val="dash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5" name="Google Shape;155;p4"/>
              <p:cNvSpPr/>
              <p:nvPr/>
            </p:nvSpPr>
            <p:spPr>
              <a:xfrm>
                <a:off x="2677555" y="762451"/>
                <a:ext cx="8648761" cy="124398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b="1" i="0" lang="zh-TW" sz="2400" u="none" cap="none" strike="noStrike">
                    <a:solidFill>
                      <a:srgbClr val="666554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 ➤</a:t>
                </a:r>
                <a:r>
                  <a:rPr b="1" i="0" lang="zh-TW" sz="3000" u="none" cap="none" strike="noStrike">
                    <a:solidFill>
                      <a:srgbClr val="666554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學生個別輔導</a:t>
                </a:r>
                <a:endParaRPr b="0" i="0" sz="3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b="1" i="0" lang="zh-TW" sz="2400" u="none" cap="none" strike="noStrike">
                    <a:solidFill>
                      <a:srgbClr val="666554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在情緒、人際、學習、生活行為適應、家庭、成癮行為、自傷/自殺、悲傷失落、轉學生適應、兒少保護、脆弱家庭等議題上出現適應困難的情形，可幫助孩子尋求輔導室的關懷與協助。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56" name="Google Shape;156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-2006480">
              <a:off x="1563207" y="1013130"/>
              <a:ext cx="1540622" cy="179546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57" name="Google Shape;157;p4"/>
          <p:cNvGrpSpPr/>
          <p:nvPr/>
        </p:nvGrpSpPr>
        <p:grpSpPr>
          <a:xfrm>
            <a:off x="675877" y="1405798"/>
            <a:ext cx="10602650" cy="2305502"/>
            <a:chOff x="1177044" y="4230959"/>
            <a:chExt cx="10074734" cy="2005657"/>
          </a:xfrm>
        </p:grpSpPr>
        <p:grpSp>
          <p:nvGrpSpPr>
            <p:cNvPr id="158" name="Google Shape;158;p4"/>
            <p:cNvGrpSpPr/>
            <p:nvPr/>
          </p:nvGrpSpPr>
          <p:grpSpPr>
            <a:xfrm>
              <a:off x="2473325" y="4901899"/>
              <a:ext cx="8778453" cy="1231900"/>
              <a:chOff x="2235200" y="787400"/>
              <a:chExt cx="8778453" cy="1231900"/>
            </a:xfrm>
          </p:grpSpPr>
          <p:sp>
            <p:nvSpPr>
              <p:cNvPr id="159" name="Google Shape;159;p4"/>
              <p:cNvSpPr/>
              <p:nvPr/>
            </p:nvSpPr>
            <p:spPr>
              <a:xfrm>
                <a:off x="2235200" y="787400"/>
                <a:ext cx="8756650" cy="12319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4"/>
              <p:cNvSpPr/>
              <p:nvPr/>
            </p:nvSpPr>
            <p:spPr>
              <a:xfrm>
                <a:off x="2256953" y="907567"/>
                <a:ext cx="8756700" cy="1022100"/>
              </a:xfrm>
              <a:prstGeom prst="rect">
                <a:avLst/>
              </a:prstGeom>
              <a:solidFill>
                <a:schemeClr val="lt1"/>
              </a:solidFill>
              <a:ln cap="flat" cmpd="sng" w="38100">
                <a:solidFill>
                  <a:srgbClr val="83E1F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61" name="Google Shape;161;p4"/>
            <p:cNvPicPr preferRelativeResize="0"/>
            <p:nvPr/>
          </p:nvPicPr>
          <p:blipFill rotWithShape="1">
            <a:blip r:embed="rId4">
              <a:alphaModFix/>
            </a:blip>
            <a:srcRect b="0" l="0" r="0" t="29966"/>
            <a:stretch/>
          </p:blipFill>
          <p:spPr>
            <a:xfrm>
              <a:off x="1177044" y="4230959"/>
              <a:ext cx="1873219" cy="200565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62" name="Google Shape;162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2177" y="165021"/>
            <a:ext cx="837560" cy="1149417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4"/>
          <p:cNvSpPr txBox="1"/>
          <p:nvPr/>
        </p:nvSpPr>
        <p:spPr>
          <a:xfrm>
            <a:off x="2916387" y="482478"/>
            <a:ext cx="5787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7165"/>
              </a:buClr>
              <a:buSzPts val="7200"/>
              <a:buFont typeface="Arial"/>
              <a:buNone/>
            </a:pPr>
            <a:r>
              <a:rPr b="0" i="0" lang="zh-TW" sz="7200" u="none" cap="none" strike="noStrike">
                <a:solidFill>
                  <a:srgbClr val="D17165"/>
                </a:solidFill>
                <a:latin typeface="Arial"/>
                <a:ea typeface="Arial"/>
                <a:cs typeface="Arial"/>
                <a:sym typeface="Arial"/>
              </a:rPr>
              <a:t>輔導工作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2574925" y="2684425"/>
            <a:ext cx="8680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zh-TW" sz="3000" u="none" cap="none" strike="noStrike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感謝全體班級導師均於上學期末完成學生輔導紀錄</a:t>
            </a:r>
            <a:endParaRPr b="1" i="0" sz="3000" u="none" cap="none" strike="noStrike">
              <a:solidFill>
                <a:srgbClr val="FFA4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9" name="Google Shape;169;g2baafd9759b_0_22"/>
          <p:cNvGrpSpPr/>
          <p:nvPr/>
        </p:nvGrpSpPr>
        <p:grpSpPr>
          <a:xfrm>
            <a:off x="946685" y="806227"/>
            <a:ext cx="10375939" cy="3163697"/>
            <a:chOff x="1362598" y="737244"/>
            <a:chExt cx="9941495" cy="2043072"/>
          </a:xfrm>
        </p:grpSpPr>
        <p:grpSp>
          <p:nvGrpSpPr>
            <p:cNvPr id="170" name="Google Shape;170;g2baafd9759b_0_22"/>
            <p:cNvGrpSpPr/>
            <p:nvPr/>
          </p:nvGrpSpPr>
          <p:grpSpPr>
            <a:xfrm>
              <a:off x="2473325" y="972778"/>
              <a:ext cx="8830769" cy="1572000"/>
              <a:chOff x="2235200" y="515578"/>
              <a:chExt cx="8830769" cy="1572000"/>
            </a:xfrm>
          </p:grpSpPr>
          <p:sp>
            <p:nvSpPr>
              <p:cNvPr id="171" name="Google Shape;171;g2baafd9759b_0_22"/>
              <p:cNvSpPr/>
              <p:nvPr/>
            </p:nvSpPr>
            <p:spPr>
              <a:xfrm>
                <a:off x="2235200" y="787400"/>
                <a:ext cx="8756700" cy="12318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2" name="Google Shape;172;g2baafd9759b_0_22"/>
              <p:cNvSpPr/>
              <p:nvPr/>
            </p:nvSpPr>
            <p:spPr>
              <a:xfrm>
                <a:off x="2545969" y="515578"/>
                <a:ext cx="8520000" cy="1572000"/>
              </a:xfrm>
              <a:prstGeom prst="rect">
                <a:avLst/>
              </a:prstGeom>
              <a:solidFill>
                <a:schemeClr val="lt1"/>
              </a:solidFill>
              <a:ln cap="flat" cmpd="sng" w="38100">
                <a:solidFill>
                  <a:srgbClr val="83E1F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66554"/>
                  </a:buClr>
                  <a:buSzPts val="2400"/>
                  <a:buFont typeface="Microsoft JhengHei"/>
                  <a:buNone/>
                </a:pPr>
                <a:r>
                  <a:rPr b="1" lang="zh-TW" sz="2400">
                    <a:solidFill>
                      <a:srgbClr val="666554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➤</a:t>
                </a:r>
                <a:r>
                  <a:rPr b="1" i="0" lang="zh-TW" sz="3000" u="none" cap="none" strike="noStrike">
                    <a:solidFill>
                      <a:srgbClr val="666554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小團體輔導</a:t>
                </a:r>
                <a:endParaRPr b="1" i="0" sz="3000" u="none" cap="none" strike="noStrike">
                  <a:solidFill>
                    <a:srgbClr val="666554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endParaRPr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66554"/>
                  </a:buClr>
                  <a:buSzPts val="2400"/>
                  <a:buFont typeface="Microsoft JhengHei"/>
                  <a:buNone/>
                </a:pPr>
                <a:r>
                  <a:rPr b="1" i="0" lang="zh-TW" sz="2400" u="none" cap="none" strike="noStrike">
                    <a:solidFill>
                      <a:srgbClr val="666554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    四年級(3/14開始)</a:t>
                </a:r>
                <a:endParaRPr b="1" sz="2400">
                  <a:solidFill>
                    <a:srgbClr val="666554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endParaRPr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66554"/>
                  </a:buClr>
                  <a:buSzPts val="2400"/>
                  <a:buFont typeface="Microsoft JhengHei"/>
                  <a:buNone/>
                </a:pPr>
                <a:r>
                  <a:rPr b="1" lang="zh-TW" sz="2400">
                    <a:solidFill>
                      <a:srgbClr val="666554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    </a:t>
                </a:r>
                <a:r>
                  <a:rPr b="1" i="0" lang="zh-TW" sz="2400" u="none" cap="none" strike="noStrike">
                    <a:solidFill>
                      <a:srgbClr val="666554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五年級(3/15開始)高關懷情感支持小團體</a:t>
                </a:r>
                <a:endParaRPr b="1" i="0" sz="2400" u="none" cap="none" strike="noStrike">
                  <a:solidFill>
                    <a:srgbClr val="666554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endParaRPr>
              </a:p>
              <a:p>
                <a:pPr indent="0" lvl="0" marL="0" marR="0" rtl="0" algn="l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666554"/>
                  </a:buClr>
                  <a:buSzPts val="2400"/>
                  <a:buFont typeface="Microsoft JhengHei"/>
                  <a:buNone/>
                </a:pPr>
                <a:r>
                  <a:rPr b="1" i="0" lang="zh-TW" sz="2400" u="none" cap="none" strike="noStrike">
                    <a:solidFill>
                      <a:srgbClr val="666554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    </a:t>
                </a:r>
                <a:r>
                  <a:rPr b="1" lang="zh-TW" sz="2400">
                    <a:solidFill>
                      <a:srgbClr val="666554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六</a:t>
                </a:r>
                <a:r>
                  <a:rPr b="1" i="0" lang="zh-TW" sz="2400" u="none" cap="none" strike="noStrike">
                    <a:solidFill>
                      <a:srgbClr val="666554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年級</a:t>
                </a:r>
                <a:r>
                  <a:rPr b="1" lang="zh-TW" sz="2400">
                    <a:solidFill>
                      <a:srgbClr val="666554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(3/14開始)</a:t>
                </a:r>
                <a:r>
                  <a:rPr b="1" i="0" lang="zh-TW" sz="2400" u="none" cap="none" strike="noStrike">
                    <a:solidFill>
                      <a:srgbClr val="666554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正念小團體</a:t>
                </a:r>
                <a:endParaRPr b="0" i="0" sz="2800" u="none" cap="none" strike="noStrike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73" name="Google Shape;173;g2baafd9759b_0_2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-2006468">
              <a:off x="1682214" y="977380"/>
              <a:ext cx="1340984" cy="1562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4" name="Google Shape;174;g2baafd9759b_0_22"/>
          <p:cNvGrpSpPr/>
          <p:nvPr/>
        </p:nvGrpSpPr>
        <p:grpSpPr>
          <a:xfrm>
            <a:off x="1349746" y="3656718"/>
            <a:ext cx="10298216" cy="2615544"/>
            <a:chOff x="1789915" y="2900723"/>
            <a:chExt cx="9440110" cy="1461933"/>
          </a:xfrm>
        </p:grpSpPr>
        <p:grpSp>
          <p:nvGrpSpPr>
            <p:cNvPr id="175" name="Google Shape;175;g2baafd9759b_0_22"/>
            <p:cNvGrpSpPr/>
            <p:nvPr/>
          </p:nvGrpSpPr>
          <p:grpSpPr>
            <a:xfrm>
              <a:off x="2473325" y="3025625"/>
              <a:ext cx="8756700" cy="1231800"/>
              <a:chOff x="2235200" y="787400"/>
              <a:chExt cx="8756700" cy="1231800"/>
            </a:xfrm>
          </p:grpSpPr>
          <p:sp>
            <p:nvSpPr>
              <p:cNvPr id="176" name="Google Shape;176;g2baafd9759b_0_22"/>
              <p:cNvSpPr/>
              <p:nvPr/>
            </p:nvSpPr>
            <p:spPr>
              <a:xfrm>
                <a:off x="2235200" y="787400"/>
                <a:ext cx="8756700" cy="12318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g2baafd9759b_0_22"/>
              <p:cNvSpPr/>
              <p:nvPr/>
            </p:nvSpPr>
            <p:spPr>
              <a:xfrm>
                <a:off x="2336799" y="895482"/>
                <a:ext cx="8520000" cy="1022100"/>
              </a:xfrm>
              <a:prstGeom prst="rect">
                <a:avLst/>
              </a:prstGeom>
              <a:solidFill>
                <a:schemeClr val="lt1"/>
              </a:solidFill>
              <a:ln cap="flat" cmpd="sng" w="38100">
                <a:solidFill>
                  <a:srgbClr val="83E1F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178" name="Google Shape;178;g2baafd9759b_0_2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789915" y="2900723"/>
              <a:ext cx="1047718" cy="14619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9" name="Google Shape;179;g2baafd9759b_0_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2177" y="165021"/>
            <a:ext cx="837561" cy="1149416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g2baafd9759b_0_22"/>
          <p:cNvSpPr txBox="1"/>
          <p:nvPr/>
        </p:nvSpPr>
        <p:spPr>
          <a:xfrm>
            <a:off x="3088266" y="165034"/>
            <a:ext cx="5787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7165"/>
              </a:buClr>
              <a:buSzPts val="7200"/>
              <a:buFont typeface="Arial"/>
              <a:buNone/>
            </a:pPr>
            <a:r>
              <a:rPr b="0" i="0" lang="zh-TW" sz="7200" u="none" cap="none" strike="noStrike">
                <a:solidFill>
                  <a:srgbClr val="D17165"/>
                </a:solidFill>
                <a:latin typeface="Arial"/>
                <a:ea typeface="Arial"/>
                <a:cs typeface="Arial"/>
                <a:sym typeface="Arial"/>
              </a:rPr>
              <a:t>輔導工作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g2baafd9759b_0_22"/>
          <p:cNvSpPr txBox="1"/>
          <p:nvPr/>
        </p:nvSpPr>
        <p:spPr>
          <a:xfrm>
            <a:off x="2520150" y="4317975"/>
            <a:ext cx="8622600" cy="10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554"/>
              </a:buClr>
              <a:buSzPts val="2400"/>
              <a:buFont typeface="Microsoft JhengHei"/>
              <a:buNone/>
            </a:pPr>
            <a:r>
              <a:rPr b="1" lang="zh-TW" sz="2400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➤</a:t>
            </a:r>
            <a:r>
              <a:rPr b="1" i="0" lang="zh-TW" sz="3000" u="none" cap="none" strike="noStrike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班級輔導</a:t>
            </a:r>
            <a:endParaRPr b="1" i="0" sz="3000" u="none" cap="none" strike="noStrike">
              <a:solidFill>
                <a:srgbClr val="66655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554"/>
              </a:buClr>
              <a:buSzPts val="2400"/>
              <a:buFont typeface="Microsoft JhengHei"/>
              <a:buNone/>
            </a:pPr>
            <a:r>
              <a:rPr b="1" i="0" lang="zh-TW" sz="2400" u="none" cap="none" strike="noStrike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請老師依照公告時間，線上填寫入班輔導時間。</a:t>
            </a:r>
            <a:endParaRPr b="1" i="0" sz="2400" u="none" cap="none" strike="noStrike">
              <a:solidFill>
                <a:srgbClr val="66655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g2baafd9759b_1_1"/>
          <p:cNvGrpSpPr/>
          <p:nvPr/>
        </p:nvGrpSpPr>
        <p:grpSpPr>
          <a:xfrm>
            <a:off x="567745" y="3852027"/>
            <a:ext cx="10881607" cy="2961743"/>
            <a:chOff x="1196007" y="737244"/>
            <a:chExt cx="10368373" cy="2347236"/>
          </a:xfrm>
        </p:grpSpPr>
        <p:grpSp>
          <p:nvGrpSpPr>
            <p:cNvPr id="187" name="Google Shape;187;g2baafd9759b_1_1"/>
            <p:cNvGrpSpPr/>
            <p:nvPr/>
          </p:nvGrpSpPr>
          <p:grpSpPr>
            <a:xfrm>
              <a:off x="2473325" y="1074182"/>
              <a:ext cx="9091055" cy="1467600"/>
              <a:chOff x="2235200" y="616982"/>
              <a:chExt cx="9091055" cy="1467600"/>
            </a:xfrm>
          </p:grpSpPr>
          <p:grpSp>
            <p:nvGrpSpPr>
              <p:cNvPr id="188" name="Google Shape;188;g2baafd9759b_1_1"/>
              <p:cNvGrpSpPr/>
              <p:nvPr/>
            </p:nvGrpSpPr>
            <p:grpSpPr>
              <a:xfrm>
                <a:off x="2235200" y="616982"/>
                <a:ext cx="9006806" cy="1467600"/>
                <a:chOff x="2235200" y="616982"/>
                <a:chExt cx="9006806" cy="1467600"/>
              </a:xfrm>
            </p:grpSpPr>
            <p:sp>
              <p:nvSpPr>
                <p:cNvPr id="189" name="Google Shape;189;g2baafd9759b_1_1"/>
                <p:cNvSpPr/>
                <p:nvPr/>
              </p:nvSpPr>
              <p:spPr>
                <a:xfrm>
                  <a:off x="2235200" y="787400"/>
                  <a:ext cx="8756700" cy="12318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" name="Google Shape;190;g2baafd9759b_1_1"/>
                <p:cNvSpPr/>
                <p:nvPr/>
              </p:nvSpPr>
              <p:spPr>
                <a:xfrm>
                  <a:off x="2336806" y="616982"/>
                  <a:ext cx="8905200" cy="1467600"/>
                </a:xfrm>
                <a:prstGeom prst="rect">
                  <a:avLst/>
                </a:prstGeom>
                <a:solidFill>
                  <a:schemeClr val="lt1"/>
                </a:solidFill>
                <a:ln cap="flat" cmpd="sng" w="38100">
                  <a:solidFill>
                    <a:srgbClr val="83E1FF"/>
                  </a:solidFill>
                  <a:prstDash val="dash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91" name="Google Shape;191;g2baafd9759b_1_1"/>
              <p:cNvSpPr/>
              <p:nvPr/>
            </p:nvSpPr>
            <p:spPr>
              <a:xfrm>
                <a:off x="2677555" y="762451"/>
                <a:ext cx="8648700" cy="1244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b="1" i="0" lang="zh-TW" sz="2400" u="none" cap="none" strike="noStrike">
                    <a:solidFill>
                      <a:srgbClr val="666554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 </a:t>
                </a:r>
                <a:r>
                  <a:rPr b="1" lang="zh-TW" sz="2400">
                    <a:solidFill>
                      <a:srgbClr val="666554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➤</a:t>
                </a:r>
                <a:r>
                  <a:rPr b="1" i="0" lang="zh-TW" sz="3000" u="none" cap="none" strike="noStrike">
                    <a:solidFill>
                      <a:srgbClr val="666554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瑞文氏測驗</a:t>
                </a:r>
                <a:endParaRPr b="1" i="0" sz="3000" u="none" cap="none" strike="noStrike">
                  <a:solidFill>
                    <a:srgbClr val="666554"/>
                  </a:solidFill>
                  <a:latin typeface="Microsoft JhengHei"/>
                  <a:ea typeface="Microsoft JhengHei"/>
                  <a:cs typeface="Microsoft JhengHei"/>
                  <a:sym typeface="Microsoft JhengHei"/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400"/>
                  <a:buFont typeface="Arial"/>
                  <a:buNone/>
                </a:pPr>
                <a:r>
                  <a:rPr b="1" i="0" lang="zh-TW" sz="2400" u="none" cap="none" strike="noStrike">
                    <a:solidFill>
                      <a:srgbClr val="666554"/>
                    </a:solidFill>
                    <a:latin typeface="Microsoft JhengHei"/>
                    <a:ea typeface="Microsoft JhengHei"/>
                    <a:cs typeface="Microsoft JhengHei"/>
                    <a:sym typeface="Microsoft JhengHei"/>
                  </a:rPr>
                  <a:t>一年級進行彩色矩陣圖形推理測驗。</a:t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192" name="Google Shape;192;g2baafd9759b_1_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 rot="-2006480">
              <a:off x="1563207" y="1013130"/>
              <a:ext cx="1540622" cy="179546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3" name="Google Shape;193;g2baafd9759b_1_1"/>
          <p:cNvGrpSpPr/>
          <p:nvPr/>
        </p:nvGrpSpPr>
        <p:grpSpPr>
          <a:xfrm>
            <a:off x="675877" y="1405798"/>
            <a:ext cx="10602650" cy="2305502"/>
            <a:chOff x="1177044" y="4230959"/>
            <a:chExt cx="10074734" cy="2005657"/>
          </a:xfrm>
        </p:grpSpPr>
        <p:sp>
          <p:nvSpPr>
            <p:cNvPr id="194" name="Google Shape;194;g2baafd9759b_1_1"/>
            <p:cNvSpPr/>
            <p:nvPr/>
          </p:nvSpPr>
          <p:spPr>
            <a:xfrm>
              <a:off x="2495078" y="4369584"/>
              <a:ext cx="8756700" cy="1674600"/>
            </a:xfrm>
            <a:prstGeom prst="rect">
              <a:avLst/>
            </a:prstGeom>
            <a:solidFill>
              <a:schemeClr val="lt1"/>
            </a:solidFill>
            <a:ln cap="flat" cmpd="sng" w="38100">
              <a:solidFill>
                <a:srgbClr val="83E1FF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5" name="Google Shape;195;g2baafd9759b_1_1"/>
            <p:cNvPicPr preferRelativeResize="0"/>
            <p:nvPr/>
          </p:nvPicPr>
          <p:blipFill rotWithShape="1">
            <a:blip r:embed="rId4">
              <a:alphaModFix/>
            </a:blip>
            <a:srcRect b="0" l="0" r="0" t="29966"/>
            <a:stretch/>
          </p:blipFill>
          <p:spPr>
            <a:xfrm>
              <a:off x="1177044" y="4230959"/>
              <a:ext cx="1873219" cy="200565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6" name="Google Shape;196;g2baafd9759b_1_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12177" y="165021"/>
            <a:ext cx="837561" cy="1149416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g2baafd9759b_1_1"/>
          <p:cNvSpPr txBox="1"/>
          <p:nvPr/>
        </p:nvSpPr>
        <p:spPr>
          <a:xfrm>
            <a:off x="2647262" y="247628"/>
            <a:ext cx="5787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7165"/>
              </a:buClr>
              <a:buSzPts val="7200"/>
              <a:buFont typeface="Arial"/>
              <a:buNone/>
            </a:pPr>
            <a:r>
              <a:rPr b="0" i="0" lang="zh-TW" sz="7200" u="none" cap="none" strike="noStrike">
                <a:solidFill>
                  <a:srgbClr val="D17165"/>
                </a:solidFill>
                <a:latin typeface="Arial"/>
                <a:ea typeface="Arial"/>
                <a:cs typeface="Arial"/>
                <a:sym typeface="Arial"/>
              </a:rPr>
              <a:t>輔導工作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2baafd9759b_1_1"/>
          <p:cNvSpPr/>
          <p:nvPr/>
        </p:nvSpPr>
        <p:spPr>
          <a:xfrm>
            <a:off x="2647250" y="1803925"/>
            <a:ext cx="8680800" cy="96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554"/>
              </a:buClr>
              <a:buSzPts val="2400"/>
              <a:buFont typeface="Microsoft JhengHei"/>
              <a:buNone/>
            </a:pPr>
            <a:r>
              <a:rPr b="1" lang="zh-TW" sz="2400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➤</a:t>
            </a:r>
            <a:r>
              <a:rPr b="1" i="0" lang="zh-TW" sz="3000" u="none" cap="none" strike="noStrike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學生宣導</a:t>
            </a:r>
            <a:endParaRPr b="1" i="0" sz="3000" u="none" cap="none" strike="noStrike">
              <a:solidFill>
                <a:srgbClr val="66655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zh-TW" sz="2500" u="none" cap="none" strike="noStrike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六年級升學輔導</a:t>
            </a:r>
            <a:endParaRPr b="1" i="0" sz="2500" u="none" cap="none" strike="noStrike">
              <a:solidFill>
                <a:srgbClr val="66655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b="1" i="0" lang="zh-TW" sz="2500" u="none" cap="none" strike="noStrike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三、</a:t>
            </a:r>
            <a:r>
              <a:rPr b="1" lang="zh-TW" sz="2500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五、</a:t>
            </a:r>
            <a:r>
              <a:rPr b="1" i="0" lang="zh-TW" sz="2500" u="none" cap="none" strike="noStrike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六年級性平宣導講座，預計四、五月份辦理。</a:t>
            </a:r>
            <a:endParaRPr b="1" i="0" sz="2500" u="none" cap="none" strike="noStrike">
              <a:solidFill>
                <a:srgbClr val="FFA4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5"/>
          <p:cNvGrpSpPr/>
          <p:nvPr/>
        </p:nvGrpSpPr>
        <p:grpSpPr>
          <a:xfrm>
            <a:off x="1188498" y="1242775"/>
            <a:ext cx="9735037" cy="2727383"/>
            <a:chOff x="1494938" y="2712533"/>
            <a:chExt cx="9735037" cy="1783419"/>
          </a:xfrm>
        </p:grpSpPr>
        <p:grpSp>
          <p:nvGrpSpPr>
            <p:cNvPr id="204" name="Google Shape;204;p5"/>
            <p:cNvGrpSpPr/>
            <p:nvPr/>
          </p:nvGrpSpPr>
          <p:grpSpPr>
            <a:xfrm>
              <a:off x="2473325" y="3025625"/>
              <a:ext cx="8756650" cy="1231900"/>
              <a:chOff x="2235200" y="787400"/>
              <a:chExt cx="8756650" cy="1231900"/>
            </a:xfrm>
          </p:grpSpPr>
          <p:sp>
            <p:nvSpPr>
              <p:cNvPr id="205" name="Google Shape;205;p5"/>
              <p:cNvSpPr/>
              <p:nvPr/>
            </p:nvSpPr>
            <p:spPr>
              <a:xfrm>
                <a:off x="2235200" y="787400"/>
                <a:ext cx="8756650" cy="12319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p5"/>
              <p:cNvSpPr/>
              <p:nvPr/>
            </p:nvSpPr>
            <p:spPr>
              <a:xfrm>
                <a:off x="2336799" y="895482"/>
                <a:ext cx="8519887" cy="1022217"/>
              </a:xfrm>
              <a:prstGeom prst="rect">
                <a:avLst/>
              </a:prstGeom>
              <a:solidFill>
                <a:schemeClr val="lt1"/>
              </a:solidFill>
              <a:ln cap="flat" cmpd="sng" w="38100">
                <a:solidFill>
                  <a:srgbClr val="83E1FF"/>
                </a:solidFill>
                <a:prstDash val="dash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pic>
          <p:nvPicPr>
            <p:cNvPr id="207" name="Google Shape;207;p5"/>
            <p:cNvPicPr preferRelativeResize="0"/>
            <p:nvPr/>
          </p:nvPicPr>
          <p:blipFill rotWithShape="1">
            <a:blip r:embed="rId3">
              <a:alphaModFix/>
            </a:blip>
            <a:srcRect b="0" l="-5960" r="5958" t="0"/>
            <a:stretch/>
          </p:blipFill>
          <p:spPr>
            <a:xfrm>
              <a:off x="1494938" y="2712533"/>
              <a:ext cx="1278124" cy="178341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08" name="Google Shape;20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2177" y="165021"/>
            <a:ext cx="837560" cy="1149417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5"/>
          <p:cNvSpPr txBox="1"/>
          <p:nvPr/>
        </p:nvSpPr>
        <p:spPr>
          <a:xfrm>
            <a:off x="3022016" y="169884"/>
            <a:ext cx="5787452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7165"/>
              </a:buClr>
              <a:buSzPts val="7200"/>
              <a:buFont typeface="Arial"/>
              <a:buNone/>
            </a:pPr>
            <a:r>
              <a:rPr b="0" i="0" lang="zh-TW" sz="7200" u="none" cap="none" strike="noStrike">
                <a:solidFill>
                  <a:srgbClr val="D17165"/>
                </a:solidFill>
                <a:latin typeface="Arial"/>
                <a:ea typeface="Arial"/>
                <a:cs typeface="Arial"/>
                <a:sym typeface="Arial"/>
              </a:rPr>
              <a:t>輔導工作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5"/>
          <p:cNvSpPr txBox="1"/>
          <p:nvPr/>
        </p:nvSpPr>
        <p:spPr>
          <a:xfrm>
            <a:off x="2967925" y="1890675"/>
            <a:ext cx="91278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66554"/>
              </a:buClr>
              <a:buSzPts val="2400"/>
              <a:buFont typeface="Microsoft JhengHei"/>
              <a:buNone/>
            </a:pPr>
            <a:r>
              <a:rPr b="1" lang="zh-TW" sz="2400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➤</a:t>
            </a:r>
            <a:r>
              <a:rPr b="1" i="0" lang="zh-TW" sz="3000" u="none" cap="none" strike="noStrike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愛心志工輔導陪伴</a:t>
            </a:r>
            <a:endParaRPr b="1" i="0" sz="3000" u="none" cap="none" strike="noStrike">
              <a:solidFill>
                <a:srgbClr val="66655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554"/>
              </a:buClr>
              <a:buSzPts val="2400"/>
              <a:buFont typeface="Microsoft JhengHei"/>
              <a:buNone/>
            </a:pPr>
            <a:r>
              <a:rPr b="1" i="0" lang="zh-TW" sz="2400" u="none" cap="none" strike="noStrike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愛心輔導志工於早修晨光時間或午休時間，</a:t>
            </a:r>
            <a:endParaRPr b="1" i="0" sz="2400" u="none" cap="none" strike="noStrike">
              <a:solidFill>
                <a:srgbClr val="66655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554"/>
              </a:buClr>
              <a:buSzPts val="2400"/>
              <a:buFont typeface="Microsoft JhengHei"/>
              <a:buNone/>
            </a:pPr>
            <a:r>
              <a:rPr b="1" i="0" lang="zh-TW" sz="2400" u="none" cap="none" strike="noStrike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協助孩子生活、課業學習、身心照顧等。  -預計3月開始。</a:t>
            </a:r>
            <a:endParaRPr b="1" i="0" sz="2400" u="none" cap="none" strike="noStrike">
              <a:solidFill>
                <a:srgbClr val="666554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11" name="Google Shape;211;p5"/>
          <p:cNvSpPr/>
          <p:nvPr/>
        </p:nvSpPr>
        <p:spPr>
          <a:xfrm>
            <a:off x="3022025" y="4607225"/>
            <a:ext cx="8520000" cy="114930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83E1F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lang="zh-TW" sz="2400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➤</a:t>
            </a:r>
            <a:r>
              <a:rPr b="1" i="0" lang="zh-TW" sz="3000" u="none" cap="none" strike="noStrike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維尼信箱服務</a:t>
            </a:r>
            <a:endParaRPr b="1" i="0" sz="3000" u="none" cap="none" strike="noStrike">
              <a:solidFill>
                <a:srgbClr val="FF00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zh-TW" sz="2400" u="none" cap="none" strike="noStrike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提供孩子一個說心事的管道，設於輔導室門外。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zh-TW" sz="2400" u="none" cap="none" strike="noStrike">
                <a:solidFill>
                  <a:srgbClr val="666554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  </a:t>
            </a:r>
            <a:endParaRPr b="1" i="0" sz="2400" u="none" cap="none" strike="noStrike">
              <a:solidFill>
                <a:srgbClr val="FF00FF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pic>
        <p:nvPicPr>
          <p:cNvPr id="212" name="Google Shape;212;p5"/>
          <p:cNvPicPr preferRelativeResize="0"/>
          <p:nvPr/>
        </p:nvPicPr>
        <p:blipFill rotWithShape="1">
          <a:blip r:embed="rId5">
            <a:alphaModFix/>
          </a:blip>
          <a:srcRect b="0" l="0" r="0" t="29966"/>
          <a:stretch/>
        </p:blipFill>
        <p:spPr>
          <a:xfrm>
            <a:off x="631373" y="3970176"/>
            <a:ext cx="2130226" cy="2280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13"/>
          <p:cNvPicPr preferRelativeResize="0"/>
          <p:nvPr/>
        </p:nvPicPr>
        <p:blipFill rotWithShape="1">
          <a:blip r:embed="rId3">
            <a:alphaModFix/>
          </a:blip>
          <a:srcRect b="0" l="0" r="27110" t="0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367985" y="8"/>
            <a:ext cx="15450096" cy="63345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9" name="Google Shape;219;p13"/>
          <p:cNvGrpSpPr/>
          <p:nvPr/>
        </p:nvGrpSpPr>
        <p:grpSpPr>
          <a:xfrm>
            <a:off x="1881807" y="4273924"/>
            <a:ext cx="6416625" cy="2113623"/>
            <a:chOff x="4805169" y="3003803"/>
            <a:chExt cx="2581661" cy="850394"/>
          </a:xfrm>
        </p:grpSpPr>
        <p:pic>
          <p:nvPicPr>
            <p:cNvPr id="220" name="Google Shape;220;p1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841491" y="3022091"/>
              <a:ext cx="509017" cy="81381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1" name="Google Shape;221;p1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4805169" y="3003803"/>
              <a:ext cx="2581661" cy="85039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22" name="Google Shape;222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196042" y="3732325"/>
            <a:ext cx="1221693" cy="19532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-26518" y="379335"/>
            <a:ext cx="2584188" cy="6478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2877312"/>
            <a:ext cx="12192000" cy="3980688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3"/>
          <p:cNvSpPr txBox="1"/>
          <p:nvPr/>
        </p:nvSpPr>
        <p:spPr>
          <a:xfrm>
            <a:off x="3215150" y="594600"/>
            <a:ext cx="6083400" cy="432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zh-TW" sz="31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輔導相關工作會議，時間如下：</a:t>
            </a:r>
            <a:endParaRPr b="1" i="0" sz="31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1" sz="3100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zh-TW" sz="31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◎家庭教育委員會</a:t>
            </a:r>
            <a:endParaRPr b="1" i="0" sz="3100" u="sng" cap="none" strike="noStrike">
              <a:solidFill>
                <a:schemeClr val="hlink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zh-TW" sz="31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◎性別平等教育工作</a:t>
            </a:r>
            <a:endParaRPr b="1" i="0" sz="3100" u="sng" cap="none" strike="noStrike">
              <a:solidFill>
                <a:schemeClr val="hlink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zh-TW" sz="31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◎學生輔導工作委員會</a:t>
            </a:r>
            <a:endParaRPr b="1" i="0" sz="31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zh-TW" sz="3100" u="none" cap="none" strike="noStrik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◎學習扶助小組會議</a:t>
            </a:r>
            <a:endParaRPr b="1" i="0" sz="31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</a:pPr>
            <a:r>
              <a:t/>
            </a:r>
            <a:endParaRPr b="1" i="0" sz="33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1" i="0" sz="31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1" i="0" sz="3100" u="none" cap="none" strike="noStrike">
              <a:solidFill>
                <a:schemeClr val="dk1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  <p:transition spd="slow" p14:dur="1500">
    <p:split orient="vert"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2177" y="165021"/>
            <a:ext cx="837560" cy="1149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364025"/>
            <a:ext cx="12252501" cy="2515499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7"/>
          <p:cNvSpPr txBox="1"/>
          <p:nvPr/>
        </p:nvSpPr>
        <p:spPr>
          <a:xfrm>
            <a:off x="859725" y="2010775"/>
            <a:ext cx="10533300" cy="328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67"/>
              <a:buFont typeface="Arial"/>
              <a:buNone/>
            </a:pPr>
            <a:r>
              <a:rPr b="1" lang="zh-TW" sz="3266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1.</a:t>
            </a:r>
            <a:r>
              <a:rPr b="1" i="0" lang="zh-TW" sz="3266" u="none" cap="none" strike="noStrike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身心障礙學生各項補助申請核發:教科書</a:t>
            </a:r>
            <a:r>
              <a:rPr b="1" lang="zh-TW" sz="3266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b="1" i="0" lang="zh-TW" sz="3266" u="none" cap="none" strike="noStrike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交通費</a:t>
            </a:r>
            <a:r>
              <a:rPr b="1" lang="zh-TW" sz="3266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endParaRPr b="1" i="0" sz="1800" u="none" cap="none" strike="noStrike">
              <a:solidFill>
                <a:srgbClr val="F29A5B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25"/>
              </a:spcBef>
              <a:spcAft>
                <a:spcPts val="0"/>
              </a:spcAft>
              <a:buClr>
                <a:srgbClr val="000000"/>
              </a:buClr>
              <a:buSzPts val="2667"/>
              <a:buFont typeface="Arial"/>
              <a:buNone/>
            </a:pPr>
            <a:r>
              <a:rPr b="1" i="0" lang="zh-TW" sz="3266" u="none" cap="none" strike="noStrike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 教育代金</a:t>
            </a:r>
            <a:r>
              <a:rPr b="1" lang="zh-TW" sz="3266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、</a:t>
            </a:r>
            <a:r>
              <a:rPr b="1" i="0" lang="zh-TW" sz="3266" u="none" cap="none" strike="noStrike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獎助學金</a:t>
            </a:r>
            <a:r>
              <a:rPr b="1" lang="zh-TW" sz="3266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。</a:t>
            </a:r>
            <a:endParaRPr b="1" i="0" sz="3266" u="none" cap="none" strike="noStrike">
              <a:solidFill>
                <a:srgbClr val="F29A5B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25"/>
              </a:spcBef>
              <a:spcAft>
                <a:spcPts val="0"/>
              </a:spcAft>
              <a:buClr>
                <a:srgbClr val="000000"/>
              </a:buClr>
              <a:buSzPts val="2667"/>
              <a:buFont typeface="Arial"/>
              <a:buNone/>
            </a:pPr>
            <a:r>
              <a:rPr b="1" lang="zh-TW" sz="3266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2.</a:t>
            </a:r>
            <a:r>
              <a:rPr b="1" i="0" lang="zh-TW" sz="3266" u="none" cap="none" strike="noStrike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輔具申請:配合來文</a:t>
            </a:r>
            <a:r>
              <a:rPr b="1" lang="zh-TW" sz="3266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及</a:t>
            </a:r>
            <a:r>
              <a:rPr b="1" i="0" lang="zh-TW" sz="3266" u="none" cap="none" strike="noStrike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學生輔具</a:t>
            </a:r>
            <a:r>
              <a:rPr b="1" lang="zh-TW" sz="3266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需求，協助申</a:t>
            </a:r>
            <a:r>
              <a:rPr b="1" i="0" lang="zh-TW" sz="3266" u="none" cap="none" strike="noStrike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請</a:t>
            </a:r>
            <a:r>
              <a:rPr b="1" lang="zh-TW" sz="3266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事宜。</a:t>
            </a:r>
            <a:endParaRPr b="1" i="0" sz="3266" u="none" cap="none" strike="noStrike">
              <a:solidFill>
                <a:srgbClr val="F29A5B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25"/>
              </a:spcBef>
              <a:spcAft>
                <a:spcPts val="0"/>
              </a:spcAft>
              <a:buClr>
                <a:srgbClr val="000000"/>
              </a:buClr>
              <a:buSzPts val="2667"/>
              <a:buFont typeface="Arial"/>
              <a:buNone/>
            </a:pPr>
            <a:r>
              <a:rPr b="1" lang="zh-TW" sz="3266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3.特</a:t>
            </a:r>
            <a:r>
              <a:rPr b="1" i="0" lang="zh-TW" sz="3266" u="none" cap="none" strike="noStrike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殊教育通報網填報:進行學生資料填報.偵錯.轉銜</a:t>
            </a:r>
            <a:r>
              <a:rPr b="1" lang="zh-TW" sz="3266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...等。</a:t>
            </a:r>
            <a:endParaRPr b="1" sz="3266">
              <a:solidFill>
                <a:srgbClr val="F29A5B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25"/>
              </a:spcBef>
              <a:spcAft>
                <a:spcPts val="0"/>
              </a:spcAft>
              <a:buClr>
                <a:srgbClr val="000000"/>
              </a:buClr>
              <a:buSzPts val="2667"/>
              <a:buFont typeface="Arial"/>
              <a:buNone/>
            </a:pPr>
            <a:r>
              <a:rPr b="1" lang="zh-TW" sz="3266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4.</a:t>
            </a:r>
            <a:r>
              <a:rPr b="1" i="0" lang="zh-TW" sz="3266" u="none" cap="none" strike="noStrike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專業團隊服務、巡迴輔導服務、助理人員服務</a:t>
            </a:r>
            <a:endParaRPr b="1" i="0" sz="3266" u="none" cap="none" strike="noStrike">
              <a:solidFill>
                <a:srgbClr val="F29A5B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25"/>
              </a:spcBef>
              <a:spcAft>
                <a:spcPts val="0"/>
              </a:spcAft>
              <a:buClr>
                <a:srgbClr val="000000"/>
              </a:buClr>
              <a:buSzPts val="2667"/>
              <a:buFont typeface="Arial"/>
              <a:buNone/>
            </a:pPr>
            <a:r>
              <a:rPr b="1" lang="zh-TW" sz="3266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5.</a:t>
            </a:r>
            <a:r>
              <a:rPr b="1" i="0" lang="zh-TW" sz="3266" u="none" cap="none" strike="noStrike">
                <a:solidFill>
                  <a:srgbClr val="F29A5B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學障有聲書申請</a:t>
            </a:r>
            <a:endParaRPr b="1" i="0" sz="3266" u="none" cap="none" strike="noStrike">
              <a:solidFill>
                <a:srgbClr val="F29A5B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  <p:sp>
        <p:nvSpPr>
          <p:cNvPr id="233" name="Google Shape;233;p7"/>
          <p:cNvSpPr txBox="1"/>
          <p:nvPr/>
        </p:nvSpPr>
        <p:spPr>
          <a:xfrm>
            <a:off x="3411398" y="605750"/>
            <a:ext cx="5765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zh-TW" sz="7200">
                <a:solidFill>
                  <a:srgbClr val="D17165"/>
                </a:solidFill>
              </a:rPr>
              <a:t>特教</a:t>
            </a:r>
            <a:r>
              <a:rPr lang="zh-TW" sz="7200">
                <a:solidFill>
                  <a:srgbClr val="D17165"/>
                </a:solidFill>
              </a:rPr>
              <a:t>工作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4577" y="970562"/>
            <a:ext cx="10807908" cy="567741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9" name="Google Shape;239;p8"/>
          <p:cNvGrpSpPr/>
          <p:nvPr/>
        </p:nvGrpSpPr>
        <p:grpSpPr>
          <a:xfrm>
            <a:off x="512177" y="165021"/>
            <a:ext cx="4519034" cy="1149417"/>
            <a:chOff x="512177" y="165021"/>
            <a:chExt cx="4519034" cy="1149417"/>
          </a:xfrm>
        </p:grpSpPr>
        <p:sp>
          <p:nvSpPr>
            <p:cNvPr id="240" name="Google Shape;240;p8"/>
            <p:cNvSpPr/>
            <p:nvPr/>
          </p:nvSpPr>
          <p:spPr>
            <a:xfrm>
              <a:off x="1300904" y="508897"/>
              <a:ext cx="3730307" cy="6463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just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600"/>
                <a:buFont typeface="Arial"/>
                <a:buNone/>
              </a:pPr>
              <a:r>
                <a:rPr b="1" i="0" lang="zh-TW" sz="36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鑑定流程</a:t>
              </a:r>
              <a:endPara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41" name="Google Shape;241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12177" y="165021"/>
              <a:ext cx="837560" cy="114941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42" name="Google Shape;242;p8"/>
          <p:cNvGrpSpPr/>
          <p:nvPr/>
        </p:nvGrpSpPr>
        <p:grpSpPr>
          <a:xfrm>
            <a:off x="2966176" y="2752669"/>
            <a:ext cx="6960626" cy="3581637"/>
            <a:chOff x="2921206" y="2767466"/>
            <a:chExt cx="6960626" cy="3581637"/>
          </a:xfrm>
        </p:grpSpPr>
        <p:grpSp>
          <p:nvGrpSpPr>
            <p:cNvPr id="243" name="Google Shape;243;p8"/>
            <p:cNvGrpSpPr/>
            <p:nvPr/>
          </p:nvGrpSpPr>
          <p:grpSpPr>
            <a:xfrm>
              <a:off x="2921206" y="2767466"/>
              <a:ext cx="6960626" cy="3581637"/>
              <a:chOff x="4030479" y="1944973"/>
              <a:chExt cx="6960626" cy="3581636"/>
            </a:xfrm>
          </p:grpSpPr>
          <p:sp>
            <p:nvSpPr>
              <p:cNvPr id="244" name="Google Shape;244;p8"/>
              <p:cNvSpPr txBox="1"/>
              <p:nvPr/>
            </p:nvSpPr>
            <p:spPr>
              <a:xfrm>
                <a:off x="5643913" y="1944973"/>
                <a:ext cx="3254400" cy="700600"/>
              </a:xfrm>
              <a:prstGeom prst="rect">
                <a:avLst/>
              </a:prstGeom>
              <a:solidFill>
                <a:srgbClr val="FFFFFF"/>
              </a:solidFill>
              <a:ln cap="flat" cmpd="thinThick" w="5715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30450" lIns="60950" spcFirstLastPara="1" rIns="60950" wrap="square" tIns="3045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rPr b="1" i="0" lang="zh-TW" sz="1867" u="none" cap="none" strike="noStrike">
                    <a:solidFill>
                      <a:srgbClr val="FF0000"/>
                    </a:solidFill>
                  </a:rPr>
                  <a:t>團體輔導、個別輔導</a:t>
                </a:r>
                <a:endParaRPr b="1" i="0" sz="933" u="none" cap="none" strike="noStrike">
                  <a:solidFill>
                    <a:srgbClr val="FF0000"/>
                  </a:solidFill>
                </a:endParaRPr>
              </a:p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rPr b="1" i="0" lang="zh-TW" sz="1867" u="none" cap="none" strike="noStrike">
                    <a:solidFill>
                      <a:srgbClr val="FF0000"/>
                    </a:solidFill>
                  </a:rPr>
                  <a:t>入班觀察、親師溝通</a:t>
                </a:r>
                <a:endParaRPr b="1" i="0" sz="933" u="none" cap="none" strike="noStrike">
                  <a:solidFill>
                    <a:srgbClr val="FF0000"/>
                  </a:solidFill>
                </a:endParaRPr>
              </a:p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t/>
                </a:r>
                <a:endParaRPr b="0" i="0" sz="1867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5" name="Google Shape;245;p8"/>
              <p:cNvSpPr txBox="1"/>
              <p:nvPr/>
            </p:nvSpPr>
            <p:spPr>
              <a:xfrm>
                <a:off x="8878705" y="4191000"/>
                <a:ext cx="2112400" cy="527000"/>
              </a:xfrm>
              <a:prstGeom prst="rect">
                <a:avLst/>
              </a:prstGeom>
              <a:solidFill>
                <a:srgbClr val="FFFFFF"/>
              </a:solidFill>
              <a:ln cap="flat" cmpd="thinThick" w="5715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30450" lIns="60950" spcFirstLastPara="1" rIns="60950" wrap="square" tIns="3045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rPr b="0" i="0" lang="zh-TW" sz="1867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疑似情緒障礙鑑定</a:t>
                </a:r>
                <a:endParaRPr b="0" i="0" sz="933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6" name="Google Shape;246;p8"/>
              <p:cNvSpPr txBox="1"/>
              <p:nvPr/>
            </p:nvSpPr>
            <p:spPr>
              <a:xfrm>
                <a:off x="5691005" y="5138209"/>
                <a:ext cx="3252200" cy="388400"/>
              </a:xfrm>
              <a:prstGeom prst="rect">
                <a:avLst/>
              </a:prstGeom>
              <a:solidFill>
                <a:srgbClr val="FFFFFF"/>
              </a:solidFill>
              <a:ln cap="flat" cmpd="thinThick" w="5715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30450" lIns="60950" spcFirstLastPara="1" rIns="60950" wrap="square" tIns="3045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600"/>
                  <a:buFont typeface="Arial"/>
                  <a:buNone/>
                </a:pPr>
                <a:r>
                  <a:rPr b="0" i="0" lang="zh-TW" sz="16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鑑定安置 (鑑別)</a:t>
                </a:r>
                <a:endParaRPr b="0" i="0" sz="933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47" name="Google Shape;247;p8"/>
              <p:cNvCxnSpPr/>
              <p:nvPr/>
            </p:nvCxnSpPr>
            <p:spPr>
              <a:xfrm flipH="1">
                <a:off x="5545194" y="3662892"/>
                <a:ext cx="607400" cy="4116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med" w="med" type="triangle"/>
              </a:ln>
            </p:spPr>
          </p:cxnSp>
          <p:cxnSp>
            <p:nvCxnSpPr>
              <p:cNvPr id="248" name="Google Shape;248;p8"/>
              <p:cNvCxnSpPr/>
              <p:nvPr/>
            </p:nvCxnSpPr>
            <p:spPr>
              <a:xfrm>
                <a:off x="5567179" y="4766733"/>
                <a:ext cx="431800" cy="3842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med" w="med" type="triangle"/>
              </a:ln>
            </p:spPr>
          </p:cxnSp>
          <p:cxnSp>
            <p:nvCxnSpPr>
              <p:cNvPr id="249" name="Google Shape;249;p8"/>
              <p:cNvCxnSpPr/>
              <p:nvPr/>
            </p:nvCxnSpPr>
            <p:spPr>
              <a:xfrm>
                <a:off x="7208811" y="2717942"/>
                <a:ext cx="0" cy="495754"/>
              </a:xfrm>
              <a:prstGeom prst="straightConnector1">
                <a:avLst/>
              </a:prstGeom>
              <a:noFill/>
              <a:ln cap="flat" cmpd="thinThick" w="5715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med" w="med" type="triangle"/>
              </a:ln>
            </p:spPr>
          </p:cxnSp>
          <p:sp>
            <p:nvSpPr>
              <p:cNvPr id="250" name="Google Shape;250;p8"/>
              <p:cNvSpPr txBox="1"/>
              <p:nvPr/>
            </p:nvSpPr>
            <p:spPr>
              <a:xfrm>
                <a:off x="4030479" y="4191000"/>
                <a:ext cx="1777000" cy="527000"/>
              </a:xfrm>
              <a:prstGeom prst="rect">
                <a:avLst/>
              </a:prstGeom>
              <a:solidFill>
                <a:srgbClr val="FFFFFF"/>
              </a:solidFill>
              <a:ln cap="flat" cmpd="thinThick" w="5715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30450" lIns="60950" spcFirstLastPara="1" rIns="60950" wrap="square" tIns="3045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rPr b="0" i="0" lang="zh-TW" sz="1867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身心障礙鑑定</a:t>
                </a:r>
                <a:endParaRPr b="0" i="0" sz="933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p8"/>
              <p:cNvSpPr txBox="1"/>
              <p:nvPr/>
            </p:nvSpPr>
            <p:spPr>
              <a:xfrm>
                <a:off x="6142913" y="4191000"/>
                <a:ext cx="2256400" cy="527000"/>
              </a:xfrm>
              <a:prstGeom prst="rect">
                <a:avLst/>
              </a:prstGeom>
              <a:solidFill>
                <a:srgbClr val="FFFFFF"/>
              </a:solidFill>
              <a:ln cap="flat" cmpd="thinThick" w="5715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30450" lIns="60950" spcFirstLastPara="1" rIns="60950" wrap="square" tIns="3045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67"/>
                  <a:buFont typeface="Arial"/>
                  <a:buNone/>
                </a:pPr>
                <a:r>
                  <a:rPr b="0" i="0" lang="zh-TW" sz="1867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疑似學習障礙鑑定</a:t>
                </a:r>
                <a:endParaRPr b="0" i="0" sz="933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cxnSp>
            <p:nvCxnSpPr>
              <p:cNvPr id="252" name="Google Shape;252;p8"/>
              <p:cNvCxnSpPr/>
              <p:nvPr/>
            </p:nvCxnSpPr>
            <p:spPr>
              <a:xfrm>
                <a:off x="7256435" y="3710517"/>
                <a:ext cx="0" cy="4318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med" w="med" type="triangle"/>
              </a:ln>
            </p:spPr>
          </p:cxnSp>
          <p:cxnSp>
            <p:nvCxnSpPr>
              <p:cNvPr id="253" name="Google Shape;253;p8"/>
              <p:cNvCxnSpPr/>
              <p:nvPr/>
            </p:nvCxnSpPr>
            <p:spPr>
              <a:xfrm>
                <a:off x="8504211" y="3662892"/>
                <a:ext cx="624400" cy="479400"/>
              </a:xfrm>
              <a:prstGeom prst="straightConnector1">
                <a:avLst/>
              </a:prstGeom>
              <a:noFill/>
              <a:ln cap="flat" cmpd="sng" w="19050">
                <a:solidFill>
                  <a:srgbClr val="000000"/>
                </a:solidFill>
                <a:prstDash val="solid"/>
                <a:miter lim="800000"/>
                <a:headEnd len="sm" w="sm" type="none"/>
                <a:tailEnd len="med" w="med" type="triangle"/>
              </a:ln>
            </p:spPr>
          </p:cxnSp>
          <p:cxnSp>
            <p:nvCxnSpPr>
              <p:cNvPr id="254" name="Google Shape;254;p8"/>
              <p:cNvCxnSpPr/>
              <p:nvPr/>
            </p:nvCxnSpPr>
            <p:spPr>
              <a:xfrm flipH="1">
                <a:off x="8687121" y="4766733"/>
                <a:ext cx="384200" cy="384200"/>
              </a:xfrm>
              <a:prstGeom prst="straightConnector1">
                <a:avLst/>
              </a:prstGeom>
              <a:noFill/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med" w="med" type="triangle"/>
              </a:ln>
            </p:spPr>
          </p:cxnSp>
        </p:grpSp>
        <p:sp>
          <p:nvSpPr>
            <p:cNvPr id="255" name="Google Shape;255;p8"/>
            <p:cNvSpPr txBox="1"/>
            <p:nvPr/>
          </p:nvSpPr>
          <p:spPr>
            <a:xfrm>
              <a:off x="5024132" y="4051528"/>
              <a:ext cx="2367400" cy="432800"/>
            </a:xfrm>
            <a:prstGeom prst="rect">
              <a:avLst/>
            </a:prstGeom>
            <a:solidFill>
              <a:srgbClr val="FFFFFF"/>
            </a:solidFill>
            <a:ln cap="flat" cmpd="thinThick" w="5715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30450" lIns="60950" spcFirstLastPara="1" rIns="60950" wrap="square" tIns="304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rPr b="0" i="0" lang="zh-TW" sz="1867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提出轉介</a:t>
              </a:r>
              <a:endParaRPr b="0" i="0" sz="933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67"/>
                <a:buFont typeface="Arial"/>
                <a:buNone/>
              </a:pPr>
              <a:r>
                <a:t/>
              </a:r>
              <a:endParaRPr b="0" i="0" sz="1867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9"/>
          <p:cNvSpPr/>
          <p:nvPr/>
        </p:nvSpPr>
        <p:spPr>
          <a:xfrm>
            <a:off x="1349737" y="858532"/>
            <a:ext cx="8726429" cy="5773704"/>
          </a:xfrm>
          <a:prstGeom prst="ellipse">
            <a:avLst/>
          </a:prstGeom>
          <a:solidFill>
            <a:srgbClr val="83E1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2" name="Google Shape;262;p9"/>
          <p:cNvSpPr/>
          <p:nvPr/>
        </p:nvSpPr>
        <p:spPr>
          <a:xfrm>
            <a:off x="1470719" y="1065112"/>
            <a:ext cx="8474867" cy="5395835"/>
          </a:xfrm>
          <a:prstGeom prst="ellipse">
            <a:avLst/>
          </a:prstGeom>
          <a:noFill/>
          <a:ln cap="flat" cmpd="sng" w="38100">
            <a:solidFill>
              <a:schemeClr val="lt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3" name="Google Shape;26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8427094" y="-271677"/>
            <a:ext cx="3764906" cy="712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2177" y="165021"/>
            <a:ext cx="837560" cy="114941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5" name="Google Shape;265;p9"/>
          <p:cNvGraphicFramePr/>
          <p:nvPr/>
        </p:nvGraphicFramePr>
        <p:xfrm>
          <a:off x="1642273" y="145784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{3ED77CC1-5A4C-4ED5-ABAA-E65E28872949}</a:tableStyleId>
              </a:tblPr>
              <a:tblGrid>
                <a:gridCol w="3962675"/>
                <a:gridCol w="4011775"/>
              </a:tblGrid>
              <a:tr h="7274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lang="zh-TW" sz="3500" u="none" cap="none" strike="noStrike"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上學期</a:t>
                      </a:r>
                      <a:endParaRPr sz="35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60950" marB="60950" marR="60950" marL="60950">
                    <a:lnL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zh-TW" sz="3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下學期</a:t>
                      </a:r>
                      <a:endParaRPr sz="35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60950" marB="60950" marR="60950" marL="60950">
                    <a:lnL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645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lang="zh-TW" sz="3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9-11月</a:t>
                      </a:r>
                      <a:endParaRPr sz="35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60950" marB="60950" marR="60950" marL="60950">
                    <a:lnL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lang="zh-TW" sz="3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3-4月</a:t>
                      </a:r>
                      <a:endParaRPr sz="35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60950" marB="60950" marR="60950" marL="60950">
                    <a:lnL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2014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lang="zh-TW" sz="3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大班升小一</a:t>
                      </a:r>
                      <a:endParaRPr sz="3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lang="zh-TW" sz="3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小六升國中</a:t>
                      </a:r>
                      <a:endParaRPr sz="3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lang="zh-TW" sz="3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二~</a:t>
                      </a:r>
                      <a:r>
                        <a:rPr lang="zh-TW" sz="3500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五</a:t>
                      </a:r>
                      <a:r>
                        <a:rPr lang="zh-TW" sz="3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年級在校生</a:t>
                      </a:r>
                      <a:endParaRPr sz="3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t/>
                      </a:r>
                      <a:endParaRPr sz="3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60950" marB="60950" marR="60950" marL="60950">
                    <a:lnL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lang="zh-TW" sz="3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大班升小一</a:t>
                      </a:r>
                      <a:endParaRPr sz="3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lang="zh-TW" sz="3500" u="none" cap="none" strike="noStrike">
                          <a:solidFill>
                            <a:schemeClr val="dk1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所有在校生</a:t>
                      </a:r>
                      <a:endParaRPr sz="3500" u="none" cap="none" strike="noStrike">
                        <a:solidFill>
                          <a:schemeClr val="dk1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t/>
                      </a:r>
                      <a:endParaRPr sz="3500" u="none" cap="none" strike="noStrike"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60950" marB="60950" marR="60950" marL="60950">
                    <a:lnL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</a:tr>
              <a:tr h="645825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DFKai-SB"/>
                        <a:buNone/>
                      </a:pPr>
                      <a:r>
                        <a:rPr lang="zh-TW" sz="3500" u="none" cap="none" strike="noStrike">
                          <a:solidFill>
                            <a:srgbClr val="FF00FF"/>
                          </a:solidFill>
                          <a:latin typeface="DFKai-SB"/>
                          <a:ea typeface="DFKai-SB"/>
                          <a:cs typeface="DFKai-SB"/>
                          <a:sym typeface="DFKai-SB"/>
                        </a:rPr>
                        <a:t>於鑑出後的下個學期開始接受服務</a:t>
                      </a:r>
                      <a:endParaRPr sz="3500" u="none" cap="none" strike="noStrike">
                        <a:solidFill>
                          <a:srgbClr val="FF00FF"/>
                        </a:solidFill>
                        <a:latin typeface="DFKai-SB"/>
                        <a:ea typeface="DFKai-SB"/>
                        <a:cs typeface="DFKai-SB"/>
                        <a:sym typeface="DFKai-SB"/>
                      </a:endParaRPr>
                    </a:p>
                  </a:txBody>
                  <a:tcPr marT="60950" marB="60950" marR="60950" marL="60950">
                    <a:lnL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38761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B6D7A8"/>
                    </a:solidFill>
                  </a:tcPr>
                </a:tc>
                <a:tc hMerge="1"/>
              </a:tr>
            </a:tbl>
          </a:graphicData>
        </a:graphic>
      </p:graphicFrame>
      <p:sp>
        <p:nvSpPr>
          <p:cNvPr id="266" name="Google Shape;266;p9"/>
          <p:cNvSpPr txBox="1"/>
          <p:nvPr/>
        </p:nvSpPr>
        <p:spPr>
          <a:xfrm>
            <a:off x="2674725" y="440250"/>
            <a:ext cx="2891100" cy="8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zh-TW" sz="4400" u="none" cap="none" strike="noStrike">
                <a:solidFill>
                  <a:srgbClr val="000000"/>
                </a:solidFill>
                <a:latin typeface="Microsoft JhengHei"/>
                <a:ea typeface="Microsoft JhengHei"/>
                <a:cs typeface="Microsoft JhengHei"/>
                <a:sym typeface="Microsoft JhengHei"/>
              </a:rPr>
              <a:t>鑑定期程</a:t>
            </a:r>
            <a:endParaRPr b="0" i="0" sz="4400" u="none" cap="none" strike="noStrike">
              <a:solidFill>
                <a:srgbClr val="000000"/>
              </a:solidFill>
              <a:latin typeface="Microsoft JhengHei"/>
              <a:ea typeface="Microsoft JhengHei"/>
              <a:cs typeface="Microsoft JhengHei"/>
              <a:sym typeface="Microsoft JhengHe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11"/>
          <p:cNvPicPr preferRelativeResize="0"/>
          <p:nvPr/>
        </p:nvPicPr>
        <p:blipFill rotWithShape="1">
          <a:blip r:embed="rId3">
            <a:alphaModFix/>
          </a:blip>
          <a:srcRect b="0" l="0" r="0" t="67317"/>
          <a:stretch/>
        </p:blipFill>
        <p:spPr>
          <a:xfrm flipH="1">
            <a:off x="-76200" y="4457700"/>
            <a:ext cx="4691251" cy="24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1"/>
          <p:cNvSpPr/>
          <p:nvPr/>
        </p:nvSpPr>
        <p:spPr>
          <a:xfrm>
            <a:off x="1651220" y="1187711"/>
            <a:ext cx="8619300" cy="541740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83E1FF"/>
            </a:solidFill>
            <a:prstDash val="dash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3" name="Google Shape;27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66017" y="409250"/>
            <a:ext cx="1271249" cy="1203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29121" y="1952952"/>
            <a:ext cx="795062" cy="463786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1"/>
          <p:cNvSpPr/>
          <p:nvPr/>
        </p:nvSpPr>
        <p:spPr>
          <a:xfrm>
            <a:off x="1777338" y="1187691"/>
            <a:ext cx="389400" cy="389400"/>
          </a:xfrm>
          <a:prstGeom prst="ellipse">
            <a:avLst/>
          </a:prstGeom>
          <a:solidFill>
            <a:srgbClr val="FF0000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1"/>
          <p:cNvSpPr/>
          <p:nvPr/>
        </p:nvSpPr>
        <p:spPr>
          <a:xfrm>
            <a:off x="1777349" y="1952939"/>
            <a:ext cx="389400" cy="389400"/>
          </a:xfrm>
          <a:prstGeom prst="ellipse">
            <a:avLst/>
          </a:prstGeom>
          <a:solidFill>
            <a:srgbClr val="FF9900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1"/>
          <p:cNvSpPr/>
          <p:nvPr/>
        </p:nvSpPr>
        <p:spPr>
          <a:xfrm>
            <a:off x="1729124" y="2793085"/>
            <a:ext cx="389400" cy="389400"/>
          </a:xfrm>
          <a:prstGeom prst="ellipse">
            <a:avLst/>
          </a:prstGeom>
          <a:solidFill>
            <a:srgbClr val="FFFF00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8" name="Google Shape;278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2177" y="165021"/>
            <a:ext cx="837560" cy="1149417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1"/>
          <p:cNvSpPr txBox="1"/>
          <p:nvPr/>
        </p:nvSpPr>
        <p:spPr>
          <a:xfrm>
            <a:off x="1267205" y="276135"/>
            <a:ext cx="4986175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zh-TW" sz="4800" u="none" cap="none" strike="noStrike">
                <a:solidFill>
                  <a:srgbClr val="D17165"/>
                </a:solidFill>
                <a:latin typeface="Arial"/>
                <a:ea typeface="Arial"/>
                <a:cs typeface="Arial"/>
                <a:sym typeface="Arial"/>
              </a:rPr>
              <a:t>輔導室重要行事</a:t>
            </a:r>
            <a:endParaRPr b="0" i="0" sz="4800" u="none" cap="none" strike="noStrike">
              <a:solidFill>
                <a:srgbClr val="D171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1"/>
          <p:cNvSpPr/>
          <p:nvPr/>
        </p:nvSpPr>
        <p:spPr>
          <a:xfrm>
            <a:off x="1729124" y="3535685"/>
            <a:ext cx="389400" cy="389400"/>
          </a:xfrm>
          <a:prstGeom prst="ellipse">
            <a:avLst/>
          </a:prstGeom>
          <a:solidFill>
            <a:srgbClr val="00FF00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1"/>
          <p:cNvSpPr/>
          <p:nvPr/>
        </p:nvSpPr>
        <p:spPr>
          <a:xfrm>
            <a:off x="1729124" y="4336035"/>
            <a:ext cx="389400" cy="389400"/>
          </a:xfrm>
          <a:prstGeom prst="ellipse">
            <a:avLst/>
          </a:prstGeom>
          <a:solidFill>
            <a:srgbClr val="00FFFF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11"/>
          <p:cNvSpPr/>
          <p:nvPr/>
        </p:nvSpPr>
        <p:spPr>
          <a:xfrm>
            <a:off x="1729124" y="4880185"/>
            <a:ext cx="389400" cy="389400"/>
          </a:xfrm>
          <a:prstGeom prst="ellipse">
            <a:avLst/>
          </a:prstGeom>
          <a:solidFill>
            <a:srgbClr val="4A86E8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3" name="Google Shape;283;p1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2555" y="4476750"/>
            <a:ext cx="1720214" cy="2400299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11"/>
          <p:cNvSpPr txBox="1"/>
          <p:nvPr/>
        </p:nvSpPr>
        <p:spPr>
          <a:xfrm>
            <a:off x="2221975" y="1181725"/>
            <a:ext cx="8405700" cy="45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zh-TW" sz="2300" u="none" cap="none" strike="noStrike">
                <a:solidFill>
                  <a:schemeClr val="accent6"/>
                </a:solidFill>
                <a:latin typeface="DFKai-SB"/>
                <a:ea typeface="DFKai-SB"/>
                <a:cs typeface="DFKai-SB"/>
                <a:sym typeface="DFKai-SB"/>
              </a:rPr>
              <a:t>3/4(一) 愛心輔導志工服務開始</a:t>
            </a:r>
            <a:endParaRPr b="1" i="0" sz="2300" u="none" cap="none" strike="noStrike">
              <a:solidFill>
                <a:schemeClr val="accent6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zh-TW" sz="23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3/13、14、15 新住民子女、高關懷情支持小團體陸續開始</a:t>
            </a:r>
            <a:r>
              <a:rPr b="1" i="0" lang="zh-TW" sz="23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endParaRPr b="1" i="0" sz="23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zh-TW" sz="2300" u="none" cap="none" strike="noStrike">
                <a:solidFill>
                  <a:schemeClr val="accent6"/>
                </a:solidFill>
                <a:latin typeface="DFKai-SB"/>
                <a:ea typeface="DFKai-SB"/>
                <a:cs typeface="DFKai-SB"/>
                <a:sym typeface="DFKai-SB"/>
              </a:rPr>
              <a:t>3/15(五) 六年級升學輔導</a:t>
            </a:r>
            <a:endParaRPr b="1" i="0" sz="2300" u="none" cap="none" strike="noStrike">
              <a:solidFill>
                <a:schemeClr val="accent6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zh-TW" sz="23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3月</a:t>
            </a:r>
            <a:r>
              <a:rPr b="1" lang="zh-TW" sz="23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 </a:t>
            </a:r>
            <a:r>
              <a:rPr b="1" i="0" lang="zh-TW" sz="23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學習扶助開班</a:t>
            </a:r>
            <a:endParaRPr b="1" i="0" sz="2300" u="none" cap="none" strike="noStrike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zh-TW" sz="2300" u="none" cap="none" strike="noStrike">
                <a:solidFill>
                  <a:schemeClr val="accent6"/>
                </a:solidFill>
                <a:latin typeface="DFKai-SB"/>
                <a:ea typeface="DFKai-SB"/>
                <a:cs typeface="DFKai-SB"/>
                <a:sym typeface="DFKai-SB"/>
              </a:rPr>
              <a:t>3/30(六) 親職教育日</a:t>
            </a:r>
            <a:r>
              <a:rPr b="1" lang="zh-TW" sz="23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(</a:t>
            </a:r>
            <a:r>
              <a:rPr b="1" i="0" lang="zh-TW" sz="23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下午同步辦理親職教育</a:t>
            </a:r>
            <a:r>
              <a:rPr b="1" lang="zh-TW" sz="23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活動</a:t>
            </a:r>
            <a:r>
              <a:rPr b="1" i="0" lang="zh-TW" sz="2300" u="none" cap="none" strike="noStrike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「親子桌遊」</a:t>
            </a:r>
            <a:r>
              <a:rPr b="1" lang="zh-TW" sz="2300">
                <a:solidFill>
                  <a:schemeClr val="dk1"/>
                </a:solidFill>
                <a:latin typeface="DFKai-SB"/>
                <a:ea typeface="DFKai-SB"/>
                <a:cs typeface="DFKai-SB"/>
                <a:sym typeface="DFKai-SB"/>
              </a:rPr>
              <a:t>)</a:t>
            </a:r>
            <a:endParaRPr b="1" i="0" sz="23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zh-TW" sz="23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4月</a:t>
            </a:r>
            <a:r>
              <a:rPr b="1" lang="zh-TW" sz="2300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~5月 </a:t>
            </a:r>
            <a:r>
              <a:rPr b="1" i="0" lang="zh-TW" sz="23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性別平等教育宣導</a:t>
            </a:r>
            <a:endParaRPr b="1" i="0" sz="2300" u="none" cap="none" strike="noStrike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2300">
                <a:solidFill>
                  <a:schemeClr val="accent6"/>
                </a:solidFill>
                <a:latin typeface="DFKai-SB"/>
                <a:ea typeface="DFKai-SB"/>
                <a:cs typeface="DFKai-SB"/>
                <a:sym typeface="DFKai-SB"/>
              </a:rPr>
              <a:t>4/23學習扶助訪視</a:t>
            </a:r>
            <a:endParaRPr b="1" sz="2300">
              <a:solidFill>
                <a:schemeClr val="accent6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pic>
        <p:nvPicPr>
          <p:cNvPr id="285" name="Google Shape;285;p1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474316" y="704123"/>
            <a:ext cx="2992501" cy="6052501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1"/>
          <p:cNvSpPr/>
          <p:nvPr/>
        </p:nvSpPr>
        <p:spPr>
          <a:xfrm>
            <a:off x="1729113" y="5424316"/>
            <a:ext cx="389400" cy="389400"/>
          </a:xfrm>
          <a:prstGeom prst="ellipse">
            <a:avLst/>
          </a:prstGeom>
          <a:solidFill>
            <a:srgbClr val="FF0000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bffae731dc_0_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solidFill>
            <a:schemeClr val="accent4"/>
          </a:solidFill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zh-TW" sz="5400">
                <a:solidFill>
                  <a:srgbClr val="FF0000"/>
                </a:solidFill>
                <a:latin typeface="DFKai-SB"/>
                <a:ea typeface="DFKai-SB"/>
                <a:cs typeface="DFKai-SB"/>
                <a:sym typeface="DFKai-SB"/>
              </a:rPr>
              <a:t>學習扶助訪視</a:t>
            </a:r>
            <a:endParaRPr b="1" sz="7500">
              <a:solidFill>
                <a:srgbClr val="FF0000"/>
              </a:solidFill>
            </a:endParaRPr>
          </a:p>
        </p:txBody>
      </p:sp>
      <p:sp>
        <p:nvSpPr>
          <p:cNvPr id="293" name="Google Shape;293;g2bffae731dc_0_0"/>
          <p:cNvSpPr txBox="1"/>
          <p:nvPr>
            <p:ph idx="1" type="body"/>
          </p:nvPr>
        </p:nvSpPr>
        <p:spPr>
          <a:xfrm>
            <a:off x="517950" y="1781400"/>
            <a:ext cx="10956300" cy="516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7350" lvl="0" marL="457200" rtl="0" algn="l">
              <a:spcBef>
                <a:spcPts val="1000"/>
              </a:spcBef>
              <a:spcAft>
                <a:spcPts val="0"/>
              </a:spcAft>
              <a:buSzPts val="2500"/>
              <a:buFont typeface="Heiti TC"/>
              <a:buChar char="•"/>
            </a:pPr>
            <a:r>
              <a:rPr b="1" lang="zh-TW" sz="2500">
                <a:highlight>
                  <a:srgbClr val="F3F3F3"/>
                </a:highlight>
                <a:latin typeface="Heiti TC"/>
                <a:ea typeface="Heiti TC"/>
                <a:cs typeface="Heiti TC"/>
                <a:sym typeface="Heiti TC"/>
              </a:rPr>
              <a:t>學習扶助提供了再一次學習的機會。</a:t>
            </a:r>
            <a:endParaRPr b="1" sz="2500">
              <a:highlight>
                <a:srgbClr val="F3F3F3"/>
              </a:highlight>
              <a:latin typeface="Heiti TC"/>
              <a:ea typeface="Heiti TC"/>
              <a:cs typeface="Heiti TC"/>
              <a:sym typeface="Heiti TC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Heiti TC"/>
              <a:buChar char="•"/>
            </a:pPr>
            <a:r>
              <a:rPr b="1" lang="zh-TW" sz="2500">
                <a:highlight>
                  <a:srgbClr val="F3F3F3"/>
                </a:highlight>
                <a:latin typeface="Heiti TC"/>
                <a:ea typeface="Heiti TC"/>
                <a:cs typeface="Heiti TC"/>
                <a:sym typeface="Heiti TC"/>
              </a:rPr>
              <a:t>為提升國中小學生學習成效，教育部持續推動「學習扶助計畫」，依學生個別學力表現，規劃多元學習方式，提供適切的學習扶助資源，讓學生</a:t>
            </a:r>
            <a:r>
              <a:rPr b="1" lang="zh-TW" sz="2500">
                <a:solidFill>
                  <a:srgbClr val="0000FF"/>
                </a:solidFill>
                <a:highlight>
                  <a:srgbClr val="F3F3F3"/>
                </a:highlight>
                <a:latin typeface="Heiti TC"/>
                <a:ea typeface="Heiti TC"/>
                <a:cs typeface="Heiti TC"/>
                <a:sym typeface="Heiti TC"/>
              </a:rPr>
              <a:t>感受學習的樂趣</a:t>
            </a:r>
            <a:r>
              <a:rPr b="1" lang="zh-TW" sz="2500">
                <a:highlight>
                  <a:srgbClr val="F3F3F3"/>
                </a:highlight>
                <a:latin typeface="Heiti TC"/>
                <a:ea typeface="Heiti TC"/>
                <a:cs typeface="Heiti TC"/>
                <a:sym typeface="Heiti TC"/>
              </a:rPr>
              <a:t>。近年來，文山國小優秀的</a:t>
            </a:r>
            <a:r>
              <a:rPr b="1" lang="zh-TW" sz="2500">
                <a:solidFill>
                  <a:srgbClr val="0000FF"/>
                </a:solidFill>
                <a:highlight>
                  <a:srgbClr val="F3F3F3"/>
                </a:highlight>
                <a:latin typeface="Heiti TC"/>
                <a:ea typeface="Heiti TC"/>
                <a:cs typeface="Heiti TC"/>
                <a:sym typeface="Heiti TC"/>
              </a:rPr>
              <a:t>團隊、教師</a:t>
            </a:r>
            <a:r>
              <a:rPr b="1" lang="zh-TW" sz="2500">
                <a:highlight>
                  <a:srgbClr val="F3F3F3"/>
                </a:highlight>
                <a:latin typeface="Heiti TC"/>
                <a:ea typeface="Heiti TC"/>
                <a:cs typeface="Heiti TC"/>
                <a:sym typeface="Heiti TC"/>
              </a:rPr>
              <a:t>努力下</a:t>
            </a:r>
            <a:r>
              <a:rPr b="1" lang="zh-TW" sz="2500">
                <a:highlight>
                  <a:srgbClr val="F3F3F3"/>
                </a:highlight>
                <a:latin typeface="Heiti TC"/>
                <a:ea typeface="Heiti TC"/>
                <a:cs typeface="Heiti TC"/>
                <a:sym typeface="Heiti TC"/>
              </a:rPr>
              <a:t>，傳遞更多教育正面能量，提升學生學習動能</a:t>
            </a:r>
            <a:r>
              <a:rPr b="1" lang="zh-TW" sz="2500">
                <a:highlight>
                  <a:srgbClr val="F3F3F3"/>
                </a:highlight>
                <a:latin typeface="Heiti TC"/>
                <a:ea typeface="Heiti TC"/>
                <a:cs typeface="Heiti TC"/>
                <a:sym typeface="Heiti TC"/>
              </a:rPr>
              <a:t>，讓參與學習扶助的孩子</a:t>
            </a:r>
            <a:r>
              <a:rPr b="1" lang="zh-TW" sz="2500">
                <a:solidFill>
                  <a:srgbClr val="0000FF"/>
                </a:solidFill>
                <a:highlight>
                  <a:srgbClr val="F3F3F3"/>
                </a:highlight>
                <a:latin typeface="Heiti TC"/>
                <a:ea typeface="Heiti TC"/>
                <a:cs typeface="Heiti TC"/>
                <a:sym typeface="Heiti TC"/>
              </a:rPr>
              <a:t>通過率</a:t>
            </a:r>
            <a:r>
              <a:rPr b="1" lang="zh-TW" sz="2500">
                <a:highlight>
                  <a:srgbClr val="F3F3F3"/>
                </a:highlight>
                <a:latin typeface="Heiti TC"/>
                <a:ea typeface="Heiti TC"/>
                <a:cs typeface="Heiti TC"/>
                <a:sym typeface="Heiti TC"/>
              </a:rPr>
              <a:t>大幅提升</a:t>
            </a:r>
            <a:r>
              <a:rPr b="1" lang="zh-TW" sz="2500">
                <a:highlight>
                  <a:srgbClr val="F3F3F3"/>
                </a:highlight>
                <a:latin typeface="Heiti TC"/>
                <a:ea typeface="Heiti TC"/>
                <a:cs typeface="Heiti TC"/>
                <a:sym typeface="Heiti TC"/>
              </a:rPr>
              <a:t>。</a:t>
            </a:r>
            <a:endParaRPr b="1" sz="2500">
              <a:highlight>
                <a:srgbClr val="F3F3F3"/>
              </a:highlight>
              <a:latin typeface="Heiti TC"/>
              <a:ea typeface="Heiti TC"/>
              <a:cs typeface="Heiti TC"/>
              <a:sym typeface="Heiti TC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Heiti TC"/>
              <a:buChar char="•"/>
            </a:pPr>
            <a:r>
              <a:rPr b="1" lang="zh-TW" sz="2500">
                <a:highlight>
                  <a:srgbClr val="F3F3F3"/>
                </a:highlight>
                <a:latin typeface="Heiti TC"/>
                <a:ea typeface="Heiti TC"/>
                <a:cs typeface="Heiti TC"/>
                <a:sym typeface="Heiti TC"/>
              </a:rPr>
              <a:t>所有教育工作夥伴，包含導師、科任老師、授課老師、家長，都是學習扶助的重要推手，透過聯繫、討論，以</a:t>
            </a:r>
            <a:r>
              <a:rPr b="1" lang="zh-TW" sz="2500">
                <a:highlight>
                  <a:srgbClr val="F3F3F3"/>
                </a:highlight>
                <a:latin typeface="Heiti TC"/>
                <a:ea typeface="Heiti TC"/>
                <a:cs typeface="Heiti TC"/>
                <a:sym typeface="Heiti TC"/>
              </a:rPr>
              <a:t>設計更適切的課程與教學策略，培養學生的自主學習能力，協助孩子開展人生的無限可能。</a:t>
            </a:r>
            <a:endParaRPr b="1" sz="2500">
              <a:highlight>
                <a:srgbClr val="F3F3F3"/>
              </a:highlight>
              <a:latin typeface="Heiti TC"/>
              <a:ea typeface="Heiti TC"/>
              <a:cs typeface="Heiti TC"/>
              <a:sym typeface="Heiti TC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Heiti TC"/>
              <a:buChar char="•"/>
            </a:pPr>
            <a:r>
              <a:rPr b="1" lang="zh-TW" sz="2500">
                <a:highlight>
                  <a:srgbClr val="F3F3F3"/>
                </a:highlight>
                <a:latin typeface="Heiti TC"/>
                <a:ea typeface="Heiti TC"/>
                <a:cs typeface="Heiti TC"/>
                <a:sym typeface="Heiti TC"/>
              </a:rPr>
              <a:t>未來持續推動學習扶助，結合數位學習資源，透過</a:t>
            </a:r>
            <a:r>
              <a:rPr b="1" lang="zh-TW" sz="2500">
                <a:highlight>
                  <a:srgbClr val="F3F3F3"/>
                </a:highlight>
                <a:latin typeface="Heiti TC"/>
                <a:ea typeface="Heiti TC"/>
                <a:cs typeface="Heiti TC"/>
                <a:sym typeface="Heiti TC"/>
              </a:rPr>
              <a:t>大家共同努力，成就每一位孩子。</a:t>
            </a:r>
            <a:endParaRPr b="1" sz="2500">
              <a:highlight>
                <a:srgbClr val="F3F3F3"/>
              </a:highlight>
              <a:latin typeface="Heiti TC"/>
              <a:ea typeface="Heiti TC"/>
              <a:cs typeface="Heiti TC"/>
              <a:sym typeface="Heiti TC"/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Heiti TC"/>
              <a:buChar char="•"/>
            </a:pPr>
            <a:r>
              <a:rPr b="1" lang="zh-TW" sz="19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訪視指標⏩</a:t>
            </a:r>
            <a:endParaRPr b="1" sz="19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zh-TW" sz="19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與導師對話，互為瞭解在原班級與受輔班學習情形，並記錄學習情形(含學習態度與成績進步)，並主動讓家長了解學生學習情形。</a:t>
            </a:r>
            <a:endParaRPr b="1" sz="3200">
              <a:solidFill>
                <a:srgbClr val="0000FF"/>
              </a:solidFill>
              <a:highlight>
                <a:srgbClr val="F3F3F3"/>
              </a:highlight>
              <a:latin typeface="Heiti TC"/>
              <a:ea typeface="Heiti TC"/>
              <a:cs typeface="Heiti TC"/>
              <a:sym typeface="Heiti TC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12"/>
          <p:cNvPicPr preferRelativeResize="0"/>
          <p:nvPr/>
        </p:nvPicPr>
        <p:blipFill rotWithShape="1">
          <a:blip r:embed="rId3">
            <a:alphaModFix/>
          </a:blip>
          <a:srcRect b="0" l="0" r="0" t="67317"/>
          <a:stretch/>
        </p:blipFill>
        <p:spPr>
          <a:xfrm flipH="1">
            <a:off x="-76200" y="4457700"/>
            <a:ext cx="4691251" cy="241935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12"/>
          <p:cNvSpPr/>
          <p:nvPr/>
        </p:nvSpPr>
        <p:spPr>
          <a:xfrm>
            <a:off x="1531850" y="1416875"/>
            <a:ext cx="8619300" cy="5207920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rgbClr val="83E1FF"/>
            </a:solidFill>
            <a:prstDash val="dash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0" name="Google Shape;300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52841" y="913948"/>
            <a:ext cx="2992500" cy="6052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" y="4467225"/>
            <a:ext cx="1720214" cy="2400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21942" y="534100"/>
            <a:ext cx="1271249" cy="1203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29121" y="1952952"/>
            <a:ext cx="795062" cy="463786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2"/>
          <p:cNvSpPr/>
          <p:nvPr/>
        </p:nvSpPr>
        <p:spPr>
          <a:xfrm>
            <a:off x="1729124" y="3572639"/>
            <a:ext cx="389400" cy="389400"/>
          </a:xfrm>
          <a:prstGeom prst="ellipse">
            <a:avLst/>
          </a:prstGeom>
          <a:solidFill>
            <a:srgbClr val="E6B8AF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5" name="Google Shape;305;p1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12177" y="165021"/>
            <a:ext cx="837560" cy="1149417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2"/>
          <p:cNvSpPr txBox="1"/>
          <p:nvPr/>
        </p:nvSpPr>
        <p:spPr>
          <a:xfrm>
            <a:off x="1267205" y="276135"/>
            <a:ext cx="4986175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zh-TW" sz="4800" u="none" cap="none" strike="noStrike">
                <a:solidFill>
                  <a:srgbClr val="D17165"/>
                </a:solidFill>
                <a:latin typeface="Arial"/>
                <a:ea typeface="Arial"/>
                <a:cs typeface="Arial"/>
                <a:sym typeface="Arial"/>
              </a:rPr>
              <a:t>輔導室重要行事</a:t>
            </a:r>
            <a:endParaRPr b="0" i="0" sz="4800" u="none" cap="none" strike="noStrike">
              <a:solidFill>
                <a:srgbClr val="D171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12"/>
          <p:cNvSpPr txBox="1"/>
          <p:nvPr/>
        </p:nvSpPr>
        <p:spPr>
          <a:xfrm>
            <a:off x="2238300" y="1370450"/>
            <a:ext cx="7877400" cy="44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1" i="0" sz="2000" u="none" cap="none" strike="noStrike">
              <a:solidFill>
                <a:schemeClr val="dk1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zh-TW" sz="2300" u="none" cap="none" strike="noStrike">
                <a:solidFill>
                  <a:schemeClr val="accent6"/>
                </a:solidFill>
                <a:latin typeface="DFKai-SB"/>
                <a:ea typeface="DFKai-SB"/>
                <a:cs typeface="DFKai-SB"/>
                <a:sym typeface="DFKai-SB"/>
              </a:rPr>
              <a:t>5/6(一)-6/4(二) 6年級學習扶助測驗</a:t>
            </a:r>
            <a:endParaRPr b="1" i="0" sz="2300" u="none" cap="none" strike="noStrike">
              <a:solidFill>
                <a:schemeClr val="accent6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zh-TW" sz="2300" u="none" cap="none" strike="noStrike">
                <a:solidFill>
                  <a:schemeClr val="accent6"/>
                </a:solidFill>
                <a:latin typeface="DFKai-SB"/>
                <a:ea typeface="DFKai-SB"/>
                <a:cs typeface="DFKai-SB"/>
                <a:sym typeface="DFKai-SB"/>
              </a:rPr>
              <a:t>5/8(一)-6/28(二) 2-6年級學習扶助測驗</a:t>
            </a:r>
            <a:endParaRPr b="1" i="0" sz="2300" u="none" cap="none" strike="noStrike">
              <a:solidFill>
                <a:schemeClr val="accent6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zh-TW" sz="23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5/9(四)圓夢計畫-小廚神活動</a:t>
            </a:r>
            <a:endParaRPr b="1" i="0" sz="2300" u="none" cap="none" strike="noStrike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zh-TW" sz="2300" u="none" cap="none" strike="noStrike">
                <a:solidFill>
                  <a:schemeClr val="accent6"/>
                </a:solidFill>
                <a:latin typeface="DFKai-SB"/>
                <a:ea typeface="DFKai-SB"/>
                <a:cs typeface="DFKai-SB"/>
                <a:sym typeface="DFKai-SB"/>
              </a:rPr>
              <a:t>5月擬辦理母親節活動-「卡片傳情送愛」每班3件</a:t>
            </a:r>
            <a:endParaRPr b="1" i="0" sz="2300" u="none" cap="none" strike="noStrike">
              <a:solidFill>
                <a:schemeClr val="accent6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zh-TW" sz="23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6月進行一年級瑞文氏彩色矩陣推理測驗</a:t>
            </a:r>
            <a:endParaRPr b="1" i="0" sz="2300" u="none" cap="none" strike="noStrike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zh-TW" sz="2300" u="none" cap="none" strike="noStrike">
                <a:solidFill>
                  <a:schemeClr val="accent6"/>
                </a:solidFill>
                <a:latin typeface="DFKai-SB"/>
                <a:ea typeface="DFKai-SB"/>
                <a:cs typeface="DFKai-SB"/>
                <a:sym typeface="DFKai-SB"/>
              </a:rPr>
              <a:t>6/3(五)畢業生西餐禮儀</a:t>
            </a:r>
            <a:endParaRPr b="1" i="0" sz="2300" u="none" cap="none" strike="noStrike">
              <a:solidFill>
                <a:schemeClr val="accent6"/>
              </a:solidFill>
              <a:latin typeface="DFKai-SB"/>
              <a:ea typeface="DFKai-SB"/>
              <a:cs typeface="DFKai-SB"/>
              <a:sym typeface="DFKai-SB"/>
            </a:endParaRPr>
          </a:p>
          <a:p>
            <a:pPr indent="0" lvl="0" marL="0" marR="0" rtl="0" algn="l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zh-TW" sz="2300" u="none" cap="none" strike="noStrike">
                <a:solidFill>
                  <a:srgbClr val="0000FF"/>
                </a:solidFill>
                <a:latin typeface="DFKai-SB"/>
                <a:ea typeface="DFKai-SB"/>
                <a:cs typeface="DFKai-SB"/>
                <a:sym typeface="DFKai-SB"/>
              </a:rPr>
              <a:t>6/22期末特推會</a:t>
            </a:r>
            <a:endParaRPr b="1" i="0" sz="2300" u="none" cap="none" strike="noStrike">
              <a:solidFill>
                <a:srgbClr val="0000FF"/>
              </a:solidFill>
              <a:latin typeface="DFKai-SB"/>
              <a:ea typeface="DFKai-SB"/>
              <a:cs typeface="DFKai-SB"/>
              <a:sym typeface="DFKai-SB"/>
            </a:endParaRPr>
          </a:p>
        </p:txBody>
      </p:sp>
      <p:sp>
        <p:nvSpPr>
          <p:cNvPr id="308" name="Google Shape;308;p12"/>
          <p:cNvSpPr/>
          <p:nvPr/>
        </p:nvSpPr>
        <p:spPr>
          <a:xfrm>
            <a:off x="1729136" y="4785260"/>
            <a:ext cx="389400" cy="389400"/>
          </a:xfrm>
          <a:prstGeom prst="ellipse">
            <a:avLst/>
          </a:prstGeom>
          <a:solidFill>
            <a:srgbClr val="B4A7D6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2"/>
          <p:cNvSpPr/>
          <p:nvPr/>
        </p:nvSpPr>
        <p:spPr>
          <a:xfrm>
            <a:off x="1729136" y="5435460"/>
            <a:ext cx="389400" cy="389400"/>
          </a:xfrm>
          <a:prstGeom prst="ellipse">
            <a:avLst/>
          </a:prstGeom>
          <a:solidFill>
            <a:srgbClr val="C27BA0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2"/>
          <p:cNvSpPr/>
          <p:nvPr/>
        </p:nvSpPr>
        <p:spPr>
          <a:xfrm>
            <a:off x="1729124" y="4197651"/>
            <a:ext cx="389400" cy="389400"/>
          </a:xfrm>
          <a:prstGeom prst="ellipse">
            <a:avLst/>
          </a:prstGeom>
          <a:solidFill>
            <a:srgbClr val="B6D7A8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2"/>
          <p:cNvSpPr/>
          <p:nvPr/>
        </p:nvSpPr>
        <p:spPr>
          <a:xfrm>
            <a:off x="1729113" y="1814041"/>
            <a:ext cx="389400" cy="389400"/>
          </a:xfrm>
          <a:prstGeom prst="ellipse">
            <a:avLst/>
          </a:prstGeom>
          <a:solidFill>
            <a:srgbClr val="0000FF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2"/>
          <p:cNvSpPr/>
          <p:nvPr/>
        </p:nvSpPr>
        <p:spPr>
          <a:xfrm rot="321020">
            <a:off x="1729173" y="2992191"/>
            <a:ext cx="389296" cy="389296"/>
          </a:xfrm>
          <a:prstGeom prst="ellipse">
            <a:avLst/>
          </a:prstGeom>
          <a:solidFill>
            <a:srgbClr val="FF00FF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2"/>
          <p:cNvSpPr/>
          <p:nvPr/>
        </p:nvSpPr>
        <p:spPr>
          <a:xfrm>
            <a:off x="1729113" y="2423641"/>
            <a:ext cx="389400" cy="389400"/>
          </a:xfrm>
          <a:prstGeom prst="ellipse">
            <a:avLst/>
          </a:prstGeom>
          <a:solidFill>
            <a:srgbClr val="9900FF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2"/>
          <p:cNvSpPr/>
          <p:nvPr/>
        </p:nvSpPr>
        <p:spPr>
          <a:xfrm>
            <a:off x="1729136" y="5968860"/>
            <a:ext cx="389400" cy="389400"/>
          </a:xfrm>
          <a:prstGeom prst="ellipse">
            <a:avLst/>
          </a:prstGeom>
          <a:solidFill>
            <a:srgbClr val="F6B26B"/>
          </a:solidFill>
          <a:ln cap="flat" cmpd="sng" w="127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l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1211914">
            <a:off x="4285783" y="413068"/>
            <a:ext cx="1319764" cy="1071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11416" y="732515"/>
            <a:ext cx="7221108" cy="560809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322" name="Google Shape;32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08775" y="289916"/>
            <a:ext cx="1592643" cy="9140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373349" y="1864522"/>
            <a:ext cx="2025823" cy="4993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4557" y="4264077"/>
            <a:ext cx="11517443" cy="259392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5" name="Google Shape;325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-271677"/>
            <a:ext cx="3764906" cy="7129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488229" y="-68642"/>
            <a:ext cx="4656021" cy="2328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419414" y="268893"/>
            <a:ext cx="1292002" cy="753668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5"/>
          <p:cNvSpPr/>
          <p:nvPr/>
        </p:nvSpPr>
        <p:spPr>
          <a:xfrm>
            <a:off x="4709200" y="1203938"/>
            <a:ext cx="32256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zh-TW" sz="5400" u="none" cap="none" strike="noStrike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THANKS</a:t>
            </a:r>
            <a:endParaRPr b="0" i="0" sz="5400" u="none" cap="none" strike="noStrike">
              <a:solidFill>
                <a:srgbClr val="0000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9" name="Google Shape;329;p1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902042" y="353221"/>
            <a:ext cx="573750" cy="337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15"/>
          <p:cNvSpPr txBox="1"/>
          <p:nvPr/>
        </p:nvSpPr>
        <p:spPr>
          <a:xfrm>
            <a:off x="3921527" y="1986674"/>
            <a:ext cx="5023500" cy="19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zh-TW" sz="3200" u="none" cap="none" strike="noStrik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新的學期開始了，</a:t>
            </a:r>
            <a:endParaRPr b="1" i="0" sz="3200" u="none" cap="none" strike="noStrike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zh-TW" sz="3200" u="none" cap="none" strike="noStrik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請大家繼續給予支持協助</a:t>
            </a:r>
            <a:endParaRPr b="1" i="0" sz="3200" u="none" cap="none" strike="noStrike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zh-TW" sz="3200" u="none" cap="none" strike="noStrik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謝謝</a:t>
            </a:r>
            <a:r>
              <a:rPr b="1" lang="zh-TW" sz="3200">
                <a:solidFill>
                  <a:srgbClr val="FF00FF"/>
                </a:solidFill>
              </a:rPr>
              <a:t>大家</a:t>
            </a:r>
            <a:r>
              <a:rPr b="1" i="0" lang="zh-TW" sz="3200" u="none" cap="none" strike="noStrik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！</a:t>
            </a:r>
            <a:endParaRPr b="0" i="0" sz="3200" u="none" cap="none" strike="noStrike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2016-02-25T11:28:42Z</dcterms:created>
  <dc:creator>优品PPT</dc:creator>
</cp:coreProperties>
</file>