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embeddedFontLst>
    <p:embeddedFont>
      <p:font typeface="Noto Sans TC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hMyaQSsmytmjoTf9q29rfmVi12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otoSansTC-regular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NotoSansTC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0" name="Google Shape;8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" name="Google Shape;18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5" name="Google Shape;19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4" name="Google Shape;34;p2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5" name="Google Shape;3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5" name="Google Shape;55;p2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6" name="Google Shape;5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2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2.png"/><Relationship Id="rId6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0.png"/><Relationship Id="rId5" Type="http://schemas.openxmlformats.org/officeDocument/2006/relationships/image" Target="../media/image3.png"/><Relationship Id="rId6" Type="http://schemas.openxmlformats.org/officeDocument/2006/relationships/slide" Target="/ppt/slides/slide10.xml"/><Relationship Id="rId7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png"/><Relationship Id="rId4" Type="http://schemas.openxmlformats.org/officeDocument/2006/relationships/image" Target="../media/image24.png"/><Relationship Id="rId5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Relationship Id="rId4" Type="http://schemas.openxmlformats.org/officeDocument/2006/relationships/image" Target="../media/image22.png"/><Relationship Id="rId5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3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"/>
          <p:cNvSpPr/>
          <p:nvPr/>
        </p:nvSpPr>
        <p:spPr>
          <a:xfrm>
            <a:off x="13500047" y="-2510806"/>
            <a:ext cx="6763115" cy="5021613"/>
          </a:xfrm>
          <a:custGeom>
            <a:rect b="b" l="l" r="r" t="t"/>
            <a:pathLst>
              <a:path extrusionOk="0" h="5021613" w="6763115">
                <a:moveTo>
                  <a:pt x="0" y="0"/>
                </a:moveTo>
                <a:lnTo>
                  <a:pt x="6763115" y="0"/>
                </a:lnTo>
                <a:lnTo>
                  <a:pt x="6763115" y="5021612"/>
                </a:lnTo>
                <a:lnTo>
                  <a:pt x="0" y="5021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3" name="Google Shape;83;p1"/>
          <p:cNvGrpSpPr/>
          <p:nvPr/>
        </p:nvGrpSpPr>
        <p:grpSpPr>
          <a:xfrm>
            <a:off x="2810712" y="3086100"/>
            <a:ext cx="13065301" cy="4137059"/>
            <a:chOff x="-1" y="95251"/>
            <a:chExt cx="17420400" cy="5516078"/>
          </a:xfrm>
        </p:grpSpPr>
        <p:sp>
          <p:nvSpPr>
            <p:cNvPr id="84" name="Google Shape;84;p1"/>
            <p:cNvSpPr txBox="1"/>
            <p:nvPr/>
          </p:nvSpPr>
          <p:spPr>
            <a:xfrm>
              <a:off x="0" y="95251"/>
              <a:ext cx="17420281" cy="41378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512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0"/>
                <a:buFont typeface="Arial"/>
                <a:buNone/>
              </a:pPr>
              <a:r>
                <a:rPr b="0" i="0" lang="en-US" sz="8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桃園市文山國小</a:t>
              </a:r>
              <a:endParaRPr b="0" i="0" sz="8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0"/>
                <a:buFont typeface="Arial"/>
                <a:buNone/>
              </a:pPr>
              <a:r>
                <a:rPr b="0" i="0" lang="en-US" sz="10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第二學期期初校務會議</a:t>
              </a:r>
              <a:endParaRPr b="0" i="0" sz="10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"/>
            <p:cNvSpPr txBox="1"/>
            <p:nvPr/>
          </p:nvSpPr>
          <p:spPr>
            <a:xfrm>
              <a:off x="-1" y="4690629"/>
              <a:ext cx="17420400" cy="9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8972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0"/>
                <a:buFont typeface="Arial"/>
                <a:buNone/>
              </a:pPr>
              <a:r>
                <a:rPr b="0" i="0" lang="en-US" sz="5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113.03.06(三)</a:t>
              </a:r>
              <a:endParaRPr b="0" i="0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Google Shape;86;p1"/>
          <p:cNvSpPr/>
          <p:nvPr/>
        </p:nvSpPr>
        <p:spPr>
          <a:xfrm>
            <a:off x="2611395" y="8824491"/>
            <a:ext cx="1900912" cy="1900912"/>
          </a:xfrm>
          <a:custGeom>
            <a:rect b="b" l="l" r="r" t="t"/>
            <a:pathLst>
              <a:path extrusionOk="0" h="1900912" w="1900912">
                <a:moveTo>
                  <a:pt x="0" y="0"/>
                </a:moveTo>
                <a:lnTo>
                  <a:pt x="1900912" y="0"/>
                </a:lnTo>
                <a:lnTo>
                  <a:pt x="1900912" y="1900912"/>
                </a:lnTo>
                <a:lnTo>
                  <a:pt x="0" y="1900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13207061" y="535185"/>
            <a:ext cx="2469544" cy="2398545"/>
          </a:xfrm>
          <a:custGeom>
            <a:rect b="b" l="l" r="r" t="t"/>
            <a:pathLst>
              <a:path extrusionOk="0" h="2398545" w="2469544">
                <a:moveTo>
                  <a:pt x="0" y="0"/>
                </a:moveTo>
                <a:lnTo>
                  <a:pt x="2469544" y="0"/>
                </a:lnTo>
                <a:lnTo>
                  <a:pt x="2469544" y="2398545"/>
                </a:lnTo>
                <a:lnTo>
                  <a:pt x="0" y="23985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6" l="0" r="0" t="-105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>
            <a:off x="-1806370" y="5527050"/>
            <a:ext cx="4247897" cy="4247897"/>
          </a:xfrm>
          <a:custGeom>
            <a:rect b="b" l="l" r="r" t="t"/>
            <a:pathLst>
              <a:path extrusionOk="0" h="4247897" w="4247897">
                <a:moveTo>
                  <a:pt x="0" y="0"/>
                </a:moveTo>
                <a:lnTo>
                  <a:pt x="4247897" y="0"/>
                </a:lnTo>
                <a:lnTo>
                  <a:pt x="4247897" y="4247897"/>
                </a:lnTo>
                <a:lnTo>
                  <a:pt x="0" y="42478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5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 rot="-4106151">
            <a:off x="10471094" y="2789838"/>
            <a:ext cx="12179244" cy="7246650"/>
          </a:xfrm>
          <a:custGeom>
            <a:rect b="b" l="l" r="r" t="t"/>
            <a:pathLst>
              <a:path extrusionOk="0" h="7246650" w="12179244">
                <a:moveTo>
                  <a:pt x="0" y="0"/>
                </a:moveTo>
                <a:lnTo>
                  <a:pt x="12179244" y="0"/>
                </a:lnTo>
                <a:lnTo>
                  <a:pt x="12179244" y="7246650"/>
                </a:lnTo>
                <a:lnTo>
                  <a:pt x="0" y="72466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2"/>
          <p:cNvSpPr/>
          <p:nvPr/>
        </p:nvSpPr>
        <p:spPr>
          <a:xfrm>
            <a:off x="13012231" y="-2819525"/>
            <a:ext cx="7096971" cy="7079229"/>
          </a:xfrm>
          <a:custGeom>
            <a:rect b="b" l="l" r="r" t="t"/>
            <a:pathLst>
              <a:path extrusionOk="0" h="7079229" w="7096971">
                <a:moveTo>
                  <a:pt x="0" y="0"/>
                </a:moveTo>
                <a:lnTo>
                  <a:pt x="7096971" y="0"/>
                </a:lnTo>
                <a:lnTo>
                  <a:pt x="7096971" y="7079229"/>
                </a:lnTo>
                <a:lnTo>
                  <a:pt x="0" y="7079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2"/>
          <p:cNvSpPr/>
          <p:nvPr/>
        </p:nvSpPr>
        <p:spPr>
          <a:xfrm>
            <a:off x="12398517" y="6500000"/>
            <a:ext cx="2292471" cy="2301100"/>
          </a:xfrm>
          <a:custGeom>
            <a:rect b="b" l="l" r="r" t="t"/>
            <a:pathLst>
              <a:path extrusionOk="0" h="2301100" w="2292471">
                <a:moveTo>
                  <a:pt x="0" y="0"/>
                </a:moveTo>
                <a:lnTo>
                  <a:pt x="2292471" y="0"/>
                </a:lnTo>
                <a:lnTo>
                  <a:pt x="2292471" y="2301100"/>
                </a:lnTo>
                <a:lnTo>
                  <a:pt x="0" y="2301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2"/>
          <p:cNvSpPr txBox="1"/>
          <p:nvPr/>
        </p:nvSpPr>
        <p:spPr>
          <a:xfrm>
            <a:off x="1426224" y="4457700"/>
            <a:ext cx="2886435" cy="13465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0" i="0" lang="en-US" sz="10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議程</a:t>
            </a:r>
            <a:endParaRPr b="0" i="0" sz="10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7369824" y="2782807"/>
            <a:ext cx="5624400" cy="6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46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主席致詞</a:t>
            </a:r>
            <a:endParaRPr b="0" i="0" sz="6000" u="none" cap="none" strike="noStrike">
              <a:solidFill>
                <a:srgbClr val="000000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99" name="Google Shape;99;p2"/>
          <p:cNvSpPr txBox="1"/>
          <p:nvPr/>
        </p:nvSpPr>
        <p:spPr>
          <a:xfrm>
            <a:off x="7369824" y="4251519"/>
            <a:ext cx="5624400" cy="6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46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各處室工作報告</a:t>
            </a:r>
            <a:endParaRPr b="0" i="0" sz="6000" u="none" cap="none" strike="noStrike">
              <a:solidFill>
                <a:srgbClr val="000000"/>
              </a:solidFill>
              <a:uFill>
                <a:noFill/>
              </a:uFill>
              <a:latin typeface="Noto Sans TC"/>
              <a:ea typeface="Noto Sans TC"/>
              <a:cs typeface="Noto Sans TC"/>
              <a:sym typeface="Noto Sans TC"/>
              <a:hlinkClick action="ppaction://hlinksldjump" r:id="rId6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7369824" y="5720231"/>
            <a:ext cx="5624400" cy="6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46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提案討論</a:t>
            </a:r>
            <a:endParaRPr b="0" i="0" sz="6000" u="none" cap="none" strike="noStrike">
              <a:solidFill>
                <a:srgbClr val="000000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7369824" y="7188943"/>
            <a:ext cx="5624400" cy="6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746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000000"/>
                </a:solidFill>
                <a:latin typeface="Noto Sans TC"/>
                <a:ea typeface="Noto Sans TC"/>
                <a:cs typeface="Noto Sans TC"/>
                <a:sym typeface="Noto Sans TC"/>
              </a:rPr>
              <a:t>臨時動議</a:t>
            </a:r>
            <a:endParaRPr b="0" i="0" sz="6000" u="none" cap="none" strike="noStrike">
              <a:solidFill>
                <a:srgbClr val="000000"/>
              </a:solidFill>
              <a:latin typeface="Noto Sans TC"/>
              <a:ea typeface="Noto Sans TC"/>
              <a:cs typeface="Noto Sans TC"/>
              <a:sym typeface="Noto Sans TC"/>
            </a:endParaRPr>
          </a:p>
        </p:txBody>
      </p:sp>
      <p:sp>
        <p:nvSpPr>
          <p:cNvPr id="102" name="Google Shape;102;p2"/>
          <p:cNvSpPr/>
          <p:nvPr/>
        </p:nvSpPr>
        <p:spPr>
          <a:xfrm>
            <a:off x="5845824" y="2511226"/>
            <a:ext cx="947234" cy="888032"/>
          </a:xfrm>
          <a:custGeom>
            <a:rect b="b" l="l" r="r" t="t"/>
            <a:pathLst>
              <a:path extrusionOk="0" h="888032" w="947234">
                <a:moveTo>
                  <a:pt x="0" y="0"/>
                </a:moveTo>
                <a:lnTo>
                  <a:pt x="947234" y="0"/>
                </a:lnTo>
                <a:lnTo>
                  <a:pt x="947234" y="888032"/>
                </a:lnTo>
                <a:lnTo>
                  <a:pt x="0" y="888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2"/>
          <p:cNvSpPr/>
          <p:nvPr/>
        </p:nvSpPr>
        <p:spPr>
          <a:xfrm>
            <a:off x="5845824" y="3979938"/>
            <a:ext cx="947234" cy="888032"/>
          </a:xfrm>
          <a:custGeom>
            <a:rect b="b" l="l" r="r" t="t"/>
            <a:pathLst>
              <a:path extrusionOk="0" h="888032" w="947234">
                <a:moveTo>
                  <a:pt x="0" y="0"/>
                </a:moveTo>
                <a:lnTo>
                  <a:pt x="947234" y="0"/>
                </a:lnTo>
                <a:lnTo>
                  <a:pt x="947234" y="888032"/>
                </a:lnTo>
                <a:lnTo>
                  <a:pt x="0" y="888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2"/>
          <p:cNvSpPr/>
          <p:nvPr/>
        </p:nvSpPr>
        <p:spPr>
          <a:xfrm>
            <a:off x="5845824" y="5448650"/>
            <a:ext cx="947234" cy="888032"/>
          </a:xfrm>
          <a:custGeom>
            <a:rect b="b" l="l" r="r" t="t"/>
            <a:pathLst>
              <a:path extrusionOk="0" h="888032" w="947234">
                <a:moveTo>
                  <a:pt x="0" y="0"/>
                </a:moveTo>
                <a:lnTo>
                  <a:pt x="947234" y="0"/>
                </a:lnTo>
                <a:lnTo>
                  <a:pt x="947234" y="888032"/>
                </a:lnTo>
                <a:lnTo>
                  <a:pt x="0" y="888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2"/>
          <p:cNvSpPr/>
          <p:nvPr/>
        </p:nvSpPr>
        <p:spPr>
          <a:xfrm>
            <a:off x="5845824" y="6917362"/>
            <a:ext cx="947234" cy="888032"/>
          </a:xfrm>
          <a:custGeom>
            <a:rect b="b" l="l" r="r" t="t"/>
            <a:pathLst>
              <a:path extrusionOk="0" h="888032" w="947234">
                <a:moveTo>
                  <a:pt x="0" y="0"/>
                </a:moveTo>
                <a:lnTo>
                  <a:pt x="947234" y="0"/>
                </a:lnTo>
                <a:lnTo>
                  <a:pt x="947234" y="888032"/>
                </a:lnTo>
                <a:lnTo>
                  <a:pt x="0" y="8880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/>
          <p:nvPr/>
        </p:nvSpPr>
        <p:spPr>
          <a:xfrm>
            <a:off x="-1618449" y="-1177350"/>
            <a:ext cx="7096971" cy="7079229"/>
          </a:xfrm>
          <a:custGeom>
            <a:rect b="b" l="l" r="r" t="t"/>
            <a:pathLst>
              <a:path extrusionOk="0" h="7079229" w="7096971">
                <a:moveTo>
                  <a:pt x="0" y="0"/>
                </a:moveTo>
                <a:lnTo>
                  <a:pt x="7096971" y="0"/>
                </a:lnTo>
                <a:lnTo>
                  <a:pt x="7096971" y="7079229"/>
                </a:lnTo>
                <a:lnTo>
                  <a:pt x="0" y="70792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3"/>
          <p:cNvSpPr/>
          <p:nvPr/>
        </p:nvSpPr>
        <p:spPr>
          <a:xfrm>
            <a:off x="3232716" y="4109988"/>
            <a:ext cx="2072205" cy="2067025"/>
          </a:xfrm>
          <a:custGeom>
            <a:rect b="b" l="l" r="r" t="t"/>
            <a:pathLst>
              <a:path extrusionOk="0" h="2067025" w="2072205">
                <a:moveTo>
                  <a:pt x="0" y="0"/>
                </a:moveTo>
                <a:lnTo>
                  <a:pt x="2072205" y="0"/>
                </a:lnTo>
                <a:lnTo>
                  <a:pt x="2072205" y="2067024"/>
                </a:lnTo>
                <a:lnTo>
                  <a:pt x="0" y="20670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8" l="0" r="0" t="-49"/>
            </a:stretch>
          </a:blipFill>
          <a:ln>
            <a:noFill/>
          </a:ln>
        </p:spPr>
      </p:sp>
      <p:sp>
        <p:nvSpPr>
          <p:cNvPr id="112" name="Google Shape;112;p3"/>
          <p:cNvSpPr/>
          <p:nvPr/>
        </p:nvSpPr>
        <p:spPr>
          <a:xfrm>
            <a:off x="1028700" y="7014153"/>
            <a:ext cx="6480237" cy="6545694"/>
          </a:xfrm>
          <a:custGeom>
            <a:rect b="b" l="l" r="r" t="t"/>
            <a:pathLst>
              <a:path extrusionOk="0" h="6545694" w="6480237">
                <a:moveTo>
                  <a:pt x="0" y="0"/>
                </a:moveTo>
                <a:lnTo>
                  <a:pt x="6480237" y="0"/>
                </a:lnTo>
                <a:lnTo>
                  <a:pt x="6480237" y="6545694"/>
                </a:lnTo>
                <a:lnTo>
                  <a:pt x="0" y="6545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3"/>
          <p:cNvSpPr txBox="1"/>
          <p:nvPr/>
        </p:nvSpPr>
        <p:spPr>
          <a:xfrm>
            <a:off x="8991600" y="4836261"/>
            <a:ext cx="6400800" cy="13407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主席致詞</a:t>
            </a:r>
            <a:endParaRPr b="0" i="0" sz="1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5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/>
          <p:nvPr/>
        </p:nvSpPr>
        <p:spPr>
          <a:xfrm>
            <a:off x="-1829227" y="-1606231"/>
            <a:ext cx="7031936" cy="7058405"/>
          </a:xfrm>
          <a:custGeom>
            <a:rect b="b" l="l" r="r" t="t"/>
            <a:pathLst>
              <a:path extrusionOk="0" h="7058405" w="7031936">
                <a:moveTo>
                  <a:pt x="0" y="0"/>
                </a:moveTo>
                <a:lnTo>
                  <a:pt x="7031936" y="0"/>
                </a:lnTo>
                <a:lnTo>
                  <a:pt x="7031936" y="7058405"/>
                </a:lnTo>
                <a:lnTo>
                  <a:pt x="0" y="7058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4"/>
          <p:cNvSpPr/>
          <p:nvPr/>
        </p:nvSpPr>
        <p:spPr>
          <a:xfrm rot="2567922">
            <a:off x="-3606412" y="5388333"/>
            <a:ext cx="10586305" cy="6298852"/>
          </a:xfrm>
          <a:custGeom>
            <a:rect b="b" l="l" r="r" t="t"/>
            <a:pathLst>
              <a:path extrusionOk="0" h="6298852" w="10586305">
                <a:moveTo>
                  <a:pt x="0" y="0"/>
                </a:moveTo>
                <a:lnTo>
                  <a:pt x="10586306" y="0"/>
                </a:lnTo>
                <a:lnTo>
                  <a:pt x="10586306" y="6298852"/>
                </a:lnTo>
                <a:lnTo>
                  <a:pt x="0" y="6298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4"/>
          <p:cNvSpPr txBox="1"/>
          <p:nvPr/>
        </p:nvSpPr>
        <p:spPr>
          <a:xfrm>
            <a:off x="8991600" y="4836261"/>
            <a:ext cx="6400800" cy="13407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教務處</a:t>
            </a:r>
            <a:endParaRPr b="0" i="0" sz="1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5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/>
          <p:nvPr/>
        </p:nvSpPr>
        <p:spPr>
          <a:xfrm>
            <a:off x="-4035558" y="-1421239"/>
            <a:ext cx="9207047" cy="13129479"/>
          </a:xfrm>
          <a:custGeom>
            <a:rect b="b" l="l" r="r" t="t"/>
            <a:pathLst>
              <a:path extrusionOk="0" h="13129479" w="9207047">
                <a:moveTo>
                  <a:pt x="0" y="0"/>
                </a:moveTo>
                <a:lnTo>
                  <a:pt x="9207046" y="0"/>
                </a:lnTo>
                <a:lnTo>
                  <a:pt x="9207046" y="13129478"/>
                </a:lnTo>
                <a:lnTo>
                  <a:pt x="0" y="131294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p5"/>
          <p:cNvSpPr/>
          <p:nvPr/>
        </p:nvSpPr>
        <p:spPr>
          <a:xfrm>
            <a:off x="1991962" y="5427405"/>
            <a:ext cx="1610561" cy="1616624"/>
          </a:xfrm>
          <a:custGeom>
            <a:rect b="b" l="l" r="r" t="t"/>
            <a:pathLst>
              <a:path extrusionOk="0" h="1616624" w="1610561">
                <a:moveTo>
                  <a:pt x="0" y="0"/>
                </a:moveTo>
                <a:lnTo>
                  <a:pt x="1610561" y="0"/>
                </a:lnTo>
                <a:lnTo>
                  <a:pt x="1610561" y="1616623"/>
                </a:lnTo>
                <a:lnTo>
                  <a:pt x="0" y="1616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p5"/>
          <p:cNvSpPr txBox="1"/>
          <p:nvPr/>
        </p:nvSpPr>
        <p:spPr>
          <a:xfrm>
            <a:off x="567965" y="10187279"/>
            <a:ext cx="12683620" cy="48731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0" i="0" lang="en-US" sz="4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endParaRPr b="0" i="0" sz="4000" u="none" cap="none" strike="noStrike">
              <a:solidFill>
                <a:srgbClr val="291B25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endParaRPr/>
          </a:p>
        </p:txBody>
      </p:sp>
      <p:sp>
        <p:nvSpPr>
          <p:cNvPr id="128" name="Google Shape;128;p5"/>
          <p:cNvSpPr/>
          <p:nvPr/>
        </p:nvSpPr>
        <p:spPr>
          <a:xfrm>
            <a:off x="4133850" y="1311682"/>
            <a:ext cx="13049250" cy="76636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總量管制結果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5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 113學年度管制年段：三年級 </a:t>
            </a:r>
            <a:endParaRPr b="0" i="0" sz="5000" u="none" cap="none" strike="noStrike">
              <a:solidFill>
                <a:srgbClr val="291B25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 </a:t>
            </a:r>
            <a:r>
              <a:rPr b="0" i="0" lang="en-US" sz="5000" u="none" cap="none" strike="noStrik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新生</a:t>
            </a:r>
            <a:r>
              <a:rPr b="0" i="0" lang="en-US" sz="5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以</a:t>
            </a:r>
            <a:r>
              <a:rPr b="0" i="0" lang="en-US" sz="5000" u="none" cap="none" strike="noStrike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一般學校</a:t>
            </a:r>
            <a:r>
              <a:rPr b="0" i="0" lang="en-US" sz="5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進行報到，暫不管制</a:t>
            </a:r>
            <a:r>
              <a:rPr b="0" i="0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，若人</a:t>
            </a:r>
            <a:endParaRPr b="0" i="0" sz="5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數逾29人/班再專案提請申請。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待核定結果文到會即刻公告校網。</a:t>
            </a:r>
            <a:br>
              <a:rPr b="0" i="0" lang="en-US" sz="5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5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AF5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/>
          <p:nvPr/>
        </p:nvSpPr>
        <p:spPr>
          <a:xfrm>
            <a:off x="-4035558" y="-1421239"/>
            <a:ext cx="9207047" cy="13129479"/>
          </a:xfrm>
          <a:custGeom>
            <a:rect b="b" l="l" r="r" t="t"/>
            <a:pathLst>
              <a:path extrusionOk="0" h="13129479" w="9207047">
                <a:moveTo>
                  <a:pt x="0" y="0"/>
                </a:moveTo>
                <a:lnTo>
                  <a:pt x="9207046" y="0"/>
                </a:lnTo>
                <a:lnTo>
                  <a:pt x="9207046" y="13129478"/>
                </a:lnTo>
                <a:lnTo>
                  <a:pt x="0" y="131294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p14"/>
          <p:cNvSpPr/>
          <p:nvPr/>
        </p:nvSpPr>
        <p:spPr>
          <a:xfrm>
            <a:off x="1991962" y="5427405"/>
            <a:ext cx="1610561" cy="1616624"/>
          </a:xfrm>
          <a:custGeom>
            <a:rect b="b" l="l" r="r" t="t"/>
            <a:pathLst>
              <a:path extrusionOk="0" h="1616624" w="1610561">
                <a:moveTo>
                  <a:pt x="0" y="0"/>
                </a:moveTo>
                <a:lnTo>
                  <a:pt x="1610561" y="0"/>
                </a:lnTo>
                <a:lnTo>
                  <a:pt x="1610561" y="1616623"/>
                </a:lnTo>
                <a:lnTo>
                  <a:pt x="0" y="1616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5" name="Google Shape;135;p14"/>
          <p:cNvGrpSpPr/>
          <p:nvPr/>
        </p:nvGrpSpPr>
        <p:grpSpPr>
          <a:xfrm>
            <a:off x="5439997" y="2604342"/>
            <a:ext cx="7514003" cy="833038"/>
            <a:chOff x="0" y="-66675"/>
            <a:chExt cx="1978997" cy="219400"/>
          </a:xfrm>
        </p:grpSpPr>
        <p:sp>
          <p:nvSpPr>
            <p:cNvPr id="136" name="Google Shape;136;p14"/>
            <p:cNvSpPr/>
            <p:nvPr/>
          </p:nvSpPr>
          <p:spPr>
            <a:xfrm>
              <a:off x="0" y="0"/>
              <a:ext cx="1978997" cy="152725"/>
            </a:xfrm>
            <a:custGeom>
              <a:rect b="b" l="l" r="r" t="t"/>
              <a:pathLst>
                <a:path extrusionOk="0" h="152725" w="1978997">
                  <a:moveTo>
                    <a:pt x="76363" y="0"/>
                  </a:moveTo>
                  <a:lnTo>
                    <a:pt x="1902634" y="0"/>
                  </a:lnTo>
                  <a:cubicBezTo>
                    <a:pt x="1922887" y="0"/>
                    <a:pt x="1942310" y="8045"/>
                    <a:pt x="1956631" y="22366"/>
                  </a:cubicBezTo>
                  <a:cubicBezTo>
                    <a:pt x="1970951" y="36687"/>
                    <a:pt x="1978997" y="56110"/>
                    <a:pt x="1978997" y="76363"/>
                  </a:cubicBezTo>
                  <a:lnTo>
                    <a:pt x="1978997" y="76363"/>
                  </a:lnTo>
                  <a:cubicBezTo>
                    <a:pt x="1978997" y="96615"/>
                    <a:pt x="1970951" y="116039"/>
                    <a:pt x="1956631" y="130359"/>
                  </a:cubicBezTo>
                  <a:cubicBezTo>
                    <a:pt x="1942310" y="144680"/>
                    <a:pt x="1922887" y="152725"/>
                    <a:pt x="1902634" y="152725"/>
                  </a:cubicBezTo>
                  <a:lnTo>
                    <a:pt x="76363" y="152725"/>
                  </a:lnTo>
                  <a:cubicBezTo>
                    <a:pt x="56110" y="152725"/>
                    <a:pt x="36687" y="144680"/>
                    <a:pt x="22366" y="130359"/>
                  </a:cubicBezTo>
                  <a:cubicBezTo>
                    <a:pt x="8045" y="116039"/>
                    <a:pt x="0" y="96615"/>
                    <a:pt x="0" y="76363"/>
                  </a:cubicBezTo>
                  <a:lnTo>
                    <a:pt x="0" y="76363"/>
                  </a:lnTo>
                  <a:cubicBezTo>
                    <a:pt x="0" y="56110"/>
                    <a:pt x="8045" y="36687"/>
                    <a:pt x="22366" y="22366"/>
                  </a:cubicBezTo>
                  <a:cubicBezTo>
                    <a:pt x="36687" y="8045"/>
                    <a:pt x="56110" y="0"/>
                    <a:pt x="763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28575">
              <a:solidFill>
                <a:srgbClr val="F5D48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4"/>
            <p:cNvSpPr txBox="1"/>
            <p:nvPr/>
          </p:nvSpPr>
          <p:spPr>
            <a:xfrm>
              <a:off x="0" y="-66675"/>
              <a:ext cx="1978997" cy="21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8" name="Google Shape;138;p14"/>
          <p:cNvSpPr txBox="1"/>
          <p:nvPr/>
        </p:nvSpPr>
        <p:spPr>
          <a:xfrm>
            <a:off x="8306673" y="2861043"/>
            <a:ext cx="36480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上學期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4"/>
          <p:cNvSpPr txBox="1"/>
          <p:nvPr/>
        </p:nvSpPr>
        <p:spPr>
          <a:xfrm>
            <a:off x="6629400" y="3543300"/>
            <a:ext cx="3923843" cy="17378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公開授課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課程評鑑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0" name="Google Shape;140;p14"/>
          <p:cNvGrpSpPr/>
          <p:nvPr/>
        </p:nvGrpSpPr>
        <p:grpSpPr>
          <a:xfrm>
            <a:off x="5257800" y="5423742"/>
            <a:ext cx="7514003" cy="833038"/>
            <a:chOff x="0" y="-66675"/>
            <a:chExt cx="1978997" cy="219400"/>
          </a:xfrm>
        </p:grpSpPr>
        <p:sp>
          <p:nvSpPr>
            <p:cNvPr id="141" name="Google Shape;141;p14"/>
            <p:cNvSpPr/>
            <p:nvPr/>
          </p:nvSpPr>
          <p:spPr>
            <a:xfrm>
              <a:off x="0" y="0"/>
              <a:ext cx="1978997" cy="152725"/>
            </a:xfrm>
            <a:custGeom>
              <a:rect b="b" l="l" r="r" t="t"/>
              <a:pathLst>
                <a:path extrusionOk="0" h="152725" w="1978997">
                  <a:moveTo>
                    <a:pt x="76363" y="0"/>
                  </a:moveTo>
                  <a:lnTo>
                    <a:pt x="1902634" y="0"/>
                  </a:lnTo>
                  <a:cubicBezTo>
                    <a:pt x="1922887" y="0"/>
                    <a:pt x="1942310" y="8045"/>
                    <a:pt x="1956631" y="22366"/>
                  </a:cubicBezTo>
                  <a:cubicBezTo>
                    <a:pt x="1970951" y="36687"/>
                    <a:pt x="1978997" y="56110"/>
                    <a:pt x="1978997" y="76363"/>
                  </a:cubicBezTo>
                  <a:lnTo>
                    <a:pt x="1978997" y="76363"/>
                  </a:lnTo>
                  <a:cubicBezTo>
                    <a:pt x="1978997" y="96615"/>
                    <a:pt x="1970951" y="116039"/>
                    <a:pt x="1956631" y="130359"/>
                  </a:cubicBezTo>
                  <a:cubicBezTo>
                    <a:pt x="1942310" y="144680"/>
                    <a:pt x="1922887" y="152725"/>
                    <a:pt x="1902634" y="152725"/>
                  </a:cubicBezTo>
                  <a:lnTo>
                    <a:pt x="76363" y="152725"/>
                  </a:lnTo>
                  <a:cubicBezTo>
                    <a:pt x="56110" y="152725"/>
                    <a:pt x="36687" y="144680"/>
                    <a:pt x="22366" y="130359"/>
                  </a:cubicBezTo>
                  <a:cubicBezTo>
                    <a:pt x="8045" y="116039"/>
                    <a:pt x="0" y="96615"/>
                    <a:pt x="0" y="76363"/>
                  </a:cubicBezTo>
                  <a:lnTo>
                    <a:pt x="0" y="76363"/>
                  </a:lnTo>
                  <a:cubicBezTo>
                    <a:pt x="0" y="56110"/>
                    <a:pt x="8045" y="36687"/>
                    <a:pt x="22366" y="22366"/>
                  </a:cubicBezTo>
                  <a:cubicBezTo>
                    <a:pt x="36687" y="8045"/>
                    <a:pt x="56110" y="0"/>
                    <a:pt x="763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28575">
              <a:solidFill>
                <a:srgbClr val="F5D48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4"/>
            <p:cNvSpPr txBox="1"/>
            <p:nvPr/>
          </p:nvSpPr>
          <p:spPr>
            <a:xfrm>
              <a:off x="0" y="-66675"/>
              <a:ext cx="1978997" cy="21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14"/>
          <p:cNvSpPr txBox="1"/>
          <p:nvPr/>
        </p:nvSpPr>
        <p:spPr>
          <a:xfrm>
            <a:off x="8353076" y="5654222"/>
            <a:ext cx="46710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下學期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4"/>
          <p:cNvSpPr txBox="1"/>
          <p:nvPr/>
        </p:nvSpPr>
        <p:spPr>
          <a:xfrm>
            <a:off x="6668369" y="6362700"/>
            <a:ext cx="6347253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課程計畫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新年度社群計畫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選召集人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暑假作業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4"/>
          <p:cNvSpPr txBox="1"/>
          <p:nvPr/>
        </p:nvSpPr>
        <p:spPr>
          <a:xfrm>
            <a:off x="4257466" y="945973"/>
            <a:ext cx="9514670" cy="1226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校訂課程任務</a:t>
            </a:r>
            <a:endParaRPr b="0" i="0" sz="7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6"/>
          <p:cNvSpPr/>
          <p:nvPr/>
        </p:nvSpPr>
        <p:spPr>
          <a:xfrm rot="10800000">
            <a:off x="-3510745" y="-579817"/>
            <a:ext cx="11125593" cy="13609289"/>
          </a:xfrm>
          <a:custGeom>
            <a:rect b="b" l="l" r="r" t="t"/>
            <a:pathLst>
              <a:path extrusionOk="0" h="13609289" w="11125593">
                <a:moveTo>
                  <a:pt x="0" y="0"/>
                </a:moveTo>
                <a:lnTo>
                  <a:pt x="11125593" y="0"/>
                </a:lnTo>
                <a:lnTo>
                  <a:pt x="11125593" y="13609289"/>
                </a:lnTo>
                <a:lnTo>
                  <a:pt x="0" y="13609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6"/>
          <p:cNvSpPr txBox="1"/>
          <p:nvPr/>
        </p:nvSpPr>
        <p:spPr>
          <a:xfrm>
            <a:off x="1028701" y="3815715"/>
            <a:ext cx="3086100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教學組</a:t>
            </a:r>
            <a:endParaRPr b="0" i="0" sz="7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1598995" y="-2370095"/>
            <a:ext cx="4214678" cy="4119847"/>
          </a:xfrm>
          <a:custGeom>
            <a:rect b="b" l="l" r="r" t="t"/>
            <a:pathLst>
              <a:path extrusionOk="0" h="4119847" w="4214678">
                <a:moveTo>
                  <a:pt x="0" y="0"/>
                </a:moveTo>
                <a:lnTo>
                  <a:pt x="4214678" y="0"/>
                </a:lnTo>
                <a:lnTo>
                  <a:pt x="4214678" y="4119847"/>
                </a:lnTo>
                <a:lnTo>
                  <a:pt x="0" y="41198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111" l="0" r="0" t="-1112"/>
            </a:stretch>
          </a:blipFill>
          <a:ln>
            <a:noFill/>
          </a:ln>
        </p:spPr>
      </p:sp>
      <p:sp>
        <p:nvSpPr>
          <p:cNvPr id="153" name="Google Shape;153;p6"/>
          <p:cNvSpPr txBox="1"/>
          <p:nvPr/>
        </p:nvSpPr>
        <p:spPr>
          <a:xfrm>
            <a:off x="4581604" y="0"/>
            <a:ext cx="12683620" cy="100796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r>
              <a:rPr b="0" i="0" lang="en-US" sz="5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例行性定期考試、作業抽查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●本學期</a:t>
            </a:r>
            <a:r>
              <a:rPr b="0" i="0" lang="en-US" sz="5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參與競賽：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b="0" i="0" lang="en-US" sz="3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桃園市硬筆書法比賽</a:t>
            </a:r>
            <a:endParaRPr b="0" i="0" sz="3000" u="none" cap="none" strike="noStrike">
              <a:solidFill>
                <a:srgbClr val="291B25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國民中小學科學展覽會</a:t>
            </a:r>
            <a:endParaRPr b="0" i="0" sz="3000" u="none" cap="none" strike="noStrike">
              <a:solidFill>
                <a:srgbClr val="291B25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桃園市英語比賽</a:t>
            </a:r>
            <a:endParaRPr b="0" i="0" sz="3000" u="none" cap="none" strike="noStrike">
              <a:solidFill>
                <a:srgbClr val="291B25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291B2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桃園市語文競賽</a:t>
            </a:r>
            <a:endParaRPr b="0" i="0" sz="3000" u="none" cap="none" strike="noStrike">
              <a:solidFill>
                <a:srgbClr val="291B25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●3/15 五、六年級辦理美語志工入校交流活動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●三月底辦理英語暨國際教育復活節文化體驗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活動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●五月辦理四、五年級音樂教學成果發表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●本學期起實施教師自費代課-代課教師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加保勞保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/>
          <p:nvPr/>
        </p:nvSpPr>
        <p:spPr>
          <a:xfrm rot="-6398811">
            <a:off x="9895913" y="-906351"/>
            <a:ext cx="15844744" cy="9427623"/>
          </a:xfrm>
          <a:custGeom>
            <a:rect b="b" l="l" r="r" t="t"/>
            <a:pathLst>
              <a:path extrusionOk="0" h="9427623" w="15844744">
                <a:moveTo>
                  <a:pt x="0" y="0"/>
                </a:moveTo>
                <a:lnTo>
                  <a:pt x="15844744" y="0"/>
                </a:lnTo>
                <a:lnTo>
                  <a:pt x="15844744" y="9427623"/>
                </a:lnTo>
                <a:lnTo>
                  <a:pt x="0" y="9427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9" name="Google Shape;159;p7"/>
          <p:cNvSpPr txBox="1"/>
          <p:nvPr/>
        </p:nvSpPr>
        <p:spPr>
          <a:xfrm>
            <a:off x="1028701" y="3815715"/>
            <a:ext cx="3086100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設備組</a:t>
            </a:r>
            <a:endParaRPr b="0" i="0" sz="7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 txBox="1"/>
          <p:nvPr/>
        </p:nvSpPr>
        <p:spPr>
          <a:xfrm>
            <a:off x="4894385" y="431608"/>
            <a:ext cx="15254400" cy="885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●推動閱讀教育：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1.</a:t>
            </a:r>
            <a:r>
              <a:rPr b="0" i="0" lang="en-US" sz="50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行動書車</a:t>
            </a: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入校</a:t>
            </a: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：</a:t>
            </a:r>
            <a:r>
              <a:rPr b="1" i="0" lang="en-US" sz="5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3/7(四)、3/21(四)</a:t>
            </a: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上午9-11</a:t>
            </a:r>
            <a:r>
              <a:rPr lang="en-US" sz="5000">
                <a:latin typeface="Calibri"/>
                <a:ea typeface="Calibri"/>
                <a:cs typeface="Calibri"/>
                <a:sym typeface="Calibri"/>
              </a:rPr>
              <a:t>時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2.配合親職教育日辦理</a:t>
            </a:r>
            <a:r>
              <a:rPr b="0" i="0" lang="en-US" sz="50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好書交換&amp;漂書活動</a:t>
            </a:r>
            <a:endParaRPr b="0" i="0" sz="5000" u="none" cap="none" strike="noStrike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3.四月份辦理</a:t>
            </a:r>
            <a:r>
              <a:rPr b="0" i="0" lang="en-US" sz="50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主題書展-奇幻冒險</a:t>
            </a:r>
            <a:endParaRPr b="0" i="0" sz="5000" u="none" cap="none" strike="noStrike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●辦理教科書</a:t>
            </a: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、</a:t>
            </a: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美勞簿本</a:t>
            </a: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、學生卡</a:t>
            </a: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事宜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●辦理讀報教育：3月11日至5月19日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●文山通訊訂於6月初出刊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●圖書館改善計畫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"/>
          <p:cNvSpPr/>
          <p:nvPr/>
        </p:nvSpPr>
        <p:spPr>
          <a:xfrm>
            <a:off x="12065769" y="-5243934"/>
            <a:ext cx="13195862" cy="8791743"/>
          </a:xfrm>
          <a:custGeom>
            <a:rect b="b" l="l" r="r" t="t"/>
            <a:pathLst>
              <a:path extrusionOk="0" h="8791743" w="13195862">
                <a:moveTo>
                  <a:pt x="0" y="0"/>
                </a:moveTo>
                <a:lnTo>
                  <a:pt x="13195862" y="0"/>
                </a:lnTo>
                <a:lnTo>
                  <a:pt x="13195862" y="8791743"/>
                </a:lnTo>
                <a:lnTo>
                  <a:pt x="0" y="87917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6" name="Google Shape;166;p8"/>
          <p:cNvSpPr/>
          <p:nvPr/>
        </p:nvSpPr>
        <p:spPr>
          <a:xfrm>
            <a:off x="-5776737" y="6583086"/>
            <a:ext cx="9374510" cy="6960573"/>
          </a:xfrm>
          <a:custGeom>
            <a:rect b="b" l="l" r="r" t="t"/>
            <a:pathLst>
              <a:path extrusionOk="0" h="6960573" w="9374510">
                <a:moveTo>
                  <a:pt x="0" y="0"/>
                </a:moveTo>
                <a:lnTo>
                  <a:pt x="9374509" y="0"/>
                </a:lnTo>
                <a:lnTo>
                  <a:pt x="9374509" y="6960573"/>
                </a:lnTo>
                <a:lnTo>
                  <a:pt x="0" y="69605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8"/>
          <p:cNvSpPr txBox="1"/>
          <p:nvPr/>
        </p:nvSpPr>
        <p:spPr>
          <a:xfrm>
            <a:off x="1028701" y="3815715"/>
            <a:ext cx="3086100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註冊組</a:t>
            </a:r>
            <a:endParaRPr b="0" i="0" sz="7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8"/>
          <p:cNvSpPr txBox="1"/>
          <p:nvPr/>
        </p:nvSpPr>
        <p:spPr>
          <a:xfrm>
            <a:off x="4362450" y="1433806"/>
            <a:ext cx="13544549" cy="81483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●各項補助陸續提出申請；課照補助及就學費用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補助已申請截止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3A44"/>
              </a:buClr>
              <a:buSzPts val="4000"/>
              <a:buFont typeface="Calibri"/>
              <a:buChar char="●"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3/6(三)週會後召開各項補助審查會  (1.代收代辦費  2.書籍費  3. 午餐4.課後照顧費  5.幸福早餐)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Char char="●"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六年級國中升學造冊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Char char="●"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畢業典禮相關期程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b="0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5/01  畢業典禮籌備會</a:t>
            </a:r>
            <a:endParaRPr b="0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6/07  大彩排</a:t>
            </a:r>
            <a:endParaRPr b="0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 6/12  畢業典禮</a:t>
            </a:r>
            <a:endParaRPr b="0" i="0" sz="4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"/>
          <p:cNvSpPr/>
          <p:nvPr/>
        </p:nvSpPr>
        <p:spPr>
          <a:xfrm>
            <a:off x="-3411895" y="-2498712"/>
            <a:ext cx="7688344" cy="4997423"/>
          </a:xfrm>
          <a:custGeom>
            <a:rect b="b" l="l" r="r" t="t"/>
            <a:pathLst>
              <a:path extrusionOk="0" h="4997423" w="7688344">
                <a:moveTo>
                  <a:pt x="0" y="0"/>
                </a:moveTo>
                <a:lnTo>
                  <a:pt x="7688343" y="0"/>
                </a:lnTo>
                <a:lnTo>
                  <a:pt x="7688343" y="4997424"/>
                </a:lnTo>
                <a:lnTo>
                  <a:pt x="0" y="4997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9"/>
          <p:cNvSpPr/>
          <p:nvPr/>
        </p:nvSpPr>
        <p:spPr>
          <a:xfrm>
            <a:off x="16212064" y="-2498712"/>
            <a:ext cx="4151872" cy="4157068"/>
          </a:xfrm>
          <a:custGeom>
            <a:rect b="b" l="l" r="r" t="t"/>
            <a:pathLst>
              <a:path extrusionOk="0" h="4157068" w="4151872">
                <a:moveTo>
                  <a:pt x="0" y="0"/>
                </a:moveTo>
                <a:lnTo>
                  <a:pt x="4151872" y="0"/>
                </a:lnTo>
                <a:lnTo>
                  <a:pt x="4151872" y="4157068"/>
                </a:lnTo>
                <a:lnTo>
                  <a:pt x="0" y="41570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9"/>
          <p:cNvSpPr/>
          <p:nvPr/>
        </p:nvSpPr>
        <p:spPr>
          <a:xfrm rot="2268625">
            <a:off x="14524740" y="4999582"/>
            <a:ext cx="6462605" cy="8517437"/>
          </a:xfrm>
          <a:custGeom>
            <a:rect b="b" l="l" r="r" t="t"/>
            <a:pathLst>
              <a:path extrusionOk="0" h="8517437" w="6462605">
                <a:moveTo>
                  <a:pt x="0" y="0"/>
                </a:moveTo>
                <a:lnTo>
                  <a:pt x="6462605" y="0"/>
                </a:lnTo>
                <a:lnTo>
                  <a:pt x="6462605" y="8517436"/>
                </a:lnTo>
                <a:lnTo>
                  <a:pt x="0" y="8517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9"/>
          <p:cNvSpPr txBox="1"/>
          <p:nvPr/>
        </p:nvSpPr>
        <p:spPr>
          <a:xfrm>
            <a:off x="1028701" y="3815715"/>
            <a:ext cx="3086100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資訊組</a:t>
            </a:r>
            <a:endParaRPr b="0" i="0" sz="7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9"/>
          <p:cNvSpPr txBox="1"/>
          <p:nvPr/>
        </p:nvSpPr>
        <p:spPr>
          <a:xfrm>
            <a:off x="4573595" y="1067988"/>
            <a:ext cx="12934476" cy="8771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●2/28帶領學生參與 PaGamO 環保防災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【桃園市】決賽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●汰舊換新</a:t>
            </a:r>
            <a:r>
              <a:rPr b="0" i="0" lang="en-US" sz="5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10臺行政電腦主機和螢幕。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●增加三間教室無線基地台。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●高年級體驗無人機操作教學課程。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●申請智慧學堂計畫汰換三臺108年份故障觸屏</a:t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(申請中，仍需視核定結果確定是否取得補助)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5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"/>
          <p:cNvSpPr/>
          <p:nvPr/>
        </p:nvSpPr>
        <p:spPr>
          <a:xfrm>
            <a:off x="-213197" y="-173477"/>
            <a:ext cx="18714395" cy="10633954"/>
          </a:xfrm>
          <a:custGeom>
            <a:rect b="b" l="l" r="r" t="t"/>
            <a:pathLst>
              <a:path extrusionOk="0" h="10633954" w="18714395">
                <a:moveTo>
                  <a:pt x="0" y="0"/>
                </a:moveTo>
                <a:lnTo>
                  <a:pt x="18714394" y="0"/>
                </a:lnTo>
                <a:lnTo>
                  <a:pt x="18714394" y="10633954"/>
                </a:lnTo>
                <a:lnTo>
                  <a:pt x="0" y="10633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978" l="0" r="0" t="0"/>
            </a:stretch>
          </a:blipFill>
          <a:ln>
            <a:noFill/>
          </a:ln>
        </p:spPr>
      </p:sp>
      <p:sp>
        <p:nvSpPr>
          <p:cNvPr id="183" name="Google Shape;183;p10"/>
          <p:cNvSpPr/>
          <p:nvPr/>
        </p:nvSpPr>
        <p:spPr>
          <a:xfrm>
            <a:off x="-2297203" y="-2928495"/>
            <a:ext cx="15270427" cy="11338292"/>
          </a:xfrm>
          <a:custGeom>
            <a:rect b="b" l="l" r="r" t="t"/>
            <a:pathLst>
              <a:path extrusionOk="0" h="11338292" w="15270427">
                <a:moveTo>
                  <a:pt x="0" y="0"/>
                </a:moveTo>
                <a:lnTo>
                  <a:pt x="15270427" y="0"/>
                </a:lnTo>
                <a:lnTo>
                  <a:pt x="15270427" y="11338292"/>
                </a:lnTo>
                <a:lnTo>
                  <a:pt x="0" y="113382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10"/>
          <p:cNvSpPr txBox="1"/>
          <p:nvPr/>
        </p:nvSpPr>
        <p:spPr>
          <a:xfrm>
            <a:off x="6705600" y="4838700"/>
            <a:ext cx="6400800" cy="13407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提案討論</a:t>
            </a:r>
            <a:endParaRPr b="0" i="0" sz="1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"/>
          <p:cNvSpPr/>
          <p:nvPr/>
        </p:nvSpPr>
        <p:spPr>
          <a:xfrm>
            <a:off x="-213197" y="-173477"/>
            <a:ext cx="18714395" cy="10633954"/>
          </a:xfrm>
          <a:custGeom>
            <a:rect b="b" l="l" r="r" t="t"/>
            <a:pathLst>
              <a:path extrusionOk="0" h="10633954" w="18714395">
                <a:moveTo>
                  <a:pt x="0" y="0"/>
                </a:moveTo>
                <a:lnTo>
                  <a:pt x="18714394" y="0"/>
                </a:lnTo>
                <a:lnTo>
                  <a:pt x="18714394" y="10633954"/>
                </a:lnTo>
                <a:lnTo>
                  <a:pt x="0" y="10633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978" l="0" r="0" t="0"/>
            </a:stretch>
          </a:blipFill>
          <a:ln>
            <a:noFill/>
          </a:ln>
        </p:spPr>
      </p:sp>
      <p:sp>
        <p:nvSpPr>
          <p:cNvPr id="190" name="Google Shape;190;p11"/>
          <p:cNvSpPr/>
          <p:nvPr/>
        </p:nvSpPr>
        <p:spPr>
          <a:xfrm>
            <a:off x="-2989681" y="-8499685"/>
            <a:ext cx="10669189" cy="10749812"/>
          </a:xfrm>
          <a:custGeom>
            <a:rect b="b" l="l" r="r" t="t"/>
            <a:pathLst>
              <a:path extrusionOk="0" h="10749812" w="10669189">
                <a:moveTo>
                  <a:pt x="0" y="0"/>
                </a:moveTo>
                <a:lnTo>
                  <a:pt x="10669189" y="0"/>
                </a:lnTo>
                <a:lnTo>
                  <a:pt x="10669189" y="10749812"/>
                </a:lnTo>
                <a:lnTo>
                  <a:pt x="0" y="107498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11"/>
          <p:cNvSpPr/>
          <p:nvPr/>
        </p:nvSpPr>
        <p:spPr>
          <a:xfrm>
            <a:off x="16017251" y="7600093"/>
            <a:ext cx="4541497" cy="4575816"/>
          </a:xfrm>
          <a:custGeom>
            <a:rect b="b" l="l" r="r" t="t"/>
            <a:pathLst>
              <a:path extrusionOk="0" h="4575816" w="4541497">
                <a:moveTo>
                  <a:pt x="0" y="0"/>
                </a:moveTo>
                <a:lnTo>
                  <a:pt x="4541498" y="0"/>
                </a:lnTo>
                <a:lnTo>
                  <a:pt x="4541498" y="4575816"/>
                </a:lnTo>
                <a:lnTo>
                  <a:pt x="0" y="45758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11"/>
          <p:cNvSpPr txBox="1"/>
          <p:nvPr/>
        </p:nvSpPr>
        <p:spPr>
          <a:xfrm>
            <a:off x="6705600" y="4838700"/>
            <a:ext cx="6400800" cy="13407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臨時動議</a:t>
            </a:r>
            <a:endParaRPr b="0" i="0" sz="1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"/>
          <p:cNvSpPr/>
          <p:nvPr/>
        </p:nvSpPr>
        <p:spPr>
          <a:xfrm>
            <a:off x="0" y="-346954"/>
            <a:ext cx="18714395" cy="10633954"/>
          </a:xfrm>
          <a:custGeom>
            <a:rect b="b" l="l" r="r" t="t"/>
            <a:pathLst>
              <a:path extrusionOk="0" h="10633954" w="18714395">
                <a:moveTo>
                  <a:pt x="0" y="0"/>
                </a:moveTo>
                <a:lnTo>
                  <a:pt x="18714395" y="0"/>
                </a:lnTo>
                <a:lnTo>
                  <a:pt x="18714395" y="10633954"/>
                </a:lnTo>
                <a:lnTo>
                  <a:pt x="0" y="10633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978" l="0" r="0" t="0"/>
            </a:stretch>
          </a:blipFill>
          <a:ln>
            <a:noFill/>
          </a:ln>
        </p:spPr>
      </p:sp>
      <p:sp>
        <p:nvSpPr>
          <p:cNvPr id="198" name="Google Shape;198;p12"/>
          <p:cNvSpPr/>
          <p:nvPr/>
        </p:nvSpPr>
        <p:spPr>
          <a:xfrm>
            <a:off x="-3142829" y="-3244710"/>
            <a:ext cx="8568240" cy="8546820"/>
          </a:xfrm>
          <a:custGeom>
            <a:rect b="b" l="l" r="r" t="t"/>
            <a:pathLst>
              <a:path extrusionOk="0" h="8546820" w="8568240">
                <a:moveTo>
                  <a:pt x="0" y="0"/>
                </a:moveTo>
                <a:lnTo>
                  <a:pt x="8568240" y="0"/>
                </a:lnTo>
                <a:lnTo>
                  <a:pt x="8568240" y="8546820"/>
                </a:lnTo>
                <a:lnTo>
                  <a:pt x="0" y="85468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8" l="0" r="0" t="-49"/>
            </a:stretch>
          </a:blipFill>
          <a:ln>
            <a:noFill/>
          </a:ln>
        </p:spPr>
      </p:sp>
      <p:sp>
        <p:nvSpPr>
          <p:cNvPr id="199" name="Google Shape;199;p12"/>
          <p:cNvSpPr/>
          <p:nvPr/>
        </p:nvSpPr>
        <p:spPr>
          <a:xfrm>
            <a:off x="11672439" y="4440335"/>
            <a:ext cx="10089978" cy="9635929"/>
          </a:xfrm>
          <a:custGeom>
            <a:rect b="b" l="l" r="r" t="t"/>
            <a:pathLst>
              <a:path extrusionOk="0" h="9635929" w="10089978">
                <a:moveTo>
                  <a:pt x="0" y="0"/>
                </a:moveTo>
                <a:lnTo>
                  <a:pt x="10089978" y="0"/>
                </a:lnTo>
                <a:lnTo>
                  <a:pt x="10089978" y="9635930"/>
                </a:lnTo>
                <a:lnTo>
                  <a:pt x="0" y="96359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9" l="0" r="0" t="-10"/>
            </a:stretch>
          </a:blipFill>
          <a:ln>
            <a:noFill/>
          </a:ln>
        </p:spPr>
      </p:sp>
      <p:sp>
        <p:nvSpPr>
          <p:cNvPr id="200" name="Google Shape;200;p12"/>
          <p:cNvSpPr txBox="1"/>
          <p:nvPr/>
        </p:nvSpPr>
        <p:spPr>
          <a:xfrm>
            <a:off x="7924800" y="4762500"/>
            <a:ext cx="3505200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結論</a:t>
            </a:r>
            <a:endParaRPr b="0" i="0" sz="12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EFF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"/>
          <p:cNvSpPr/>
          <p:nvPr/>
        </p:nvSpPr>
        <p:spPr>
          <a:xfrm>
            <a:off x="-213197" y="-173477"/>
            <a:ext cx="18714395" cy="10633954"/>
          </a:xfrm>
          <a:custGeom>
            <a:rect b="b" l="l" r="r" t="t"/>
            <a:pathLst>
              <a:path extrusionOk="0" h="10633954" w="18714395">
                <a:moveTo>
                  <a:pt x="0" y="0"/>
                </a:moveTo>
                <a:lnTo>
                  <a:pt x="18714394" y="0"/>
                </a:lnTo>
                <a:lnTo>
                  <a:pt x="18714394" y="10633954"/>
                </a:lnTo>
                <a:lnTo>
                  <a:pt x="0" y="10633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5978" l="-23096" r="0" t="-40650"/>
            </a:stretch>
          </a:blipFill>
          <a:ln>
            <a:noFill/>
          </a:ln>
        </p:spPr>
      </p:sp>
      <p:sp>
        <p:nvSpPr>
          <p:cNvPr id="206" name="Google Shape;206;p13"/>
          <p:cNvSpPr/>
          <p:nvPr/>
        </p:nvSpPr>
        <p:spPr>
          <a:xfrm>
            <a:off x="-276014" y="-176744"/>
            <a:ext cx="6836746" cy="10882843"/>
          </a:xfrm>
          <a:custGeom>
            <a:rect b="b" l="l" r="r" t="t"/>
            <a:pathLst>
              <a:path extrusionOk="0" h="10287000" w="6836746">
                <a:moveTo>
                  <a:pt x="0" y="0"/>
                </a:moveTo>
                <a:lnTo>
                  <a:pt x="6836746" y="0"/>
                </a:lnTo>
                <a:lnTo>
                  <a:pt x="68367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21" r="-121" t="0"/>
            </a:stretch>
          </a:blipFill>
          <a:ln>
            <a:noFill/>
          </a:ln>
        </p:spPr>
      </p:sp>
      <p:grpSp>
        <p:nvGrpSpPr>
          <p:cNvPr id="207" name="Google Shape;207;p13"/>
          <p:cNvGrpSpPr/>
          <p:nvPr/>
        </p:nvGrpSpPr>
        <p:grpSpPr>
          <a:xfrm>
            <a:off x="8153400" y="4283865"/>
            <a:ext cx="9906000" cy="2308324"/>
            <a:chOff x="-1320800" y="1339252"/>
            <a:chExt cx="13207999" cy="3077766"/>
          </a:xfrm>
        </p:grpSpPr>
        <p:sp>
          <p:nvSpPr>
            <p:cNvPr id="208" name="Google Shape;208;p13"/>
            <p:cNvSpPr txBox="1"/>
            <p:nvPr/>
          </p:nvSpPr>
          <p:spPr>
            <a:xfrm>
              <a:off x="-1320800" y="1339252"/>
              <a:ext cx="13207999" cy="30777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0"/>
                <a:buFont typeface="Arial"/>
                <a:buNone/>
              </a:pPr>
              <a:r>
                <a:rPr b="0" i="0" lang="en-US" sz="150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Thank you!</a:t>
              </a:r>
              <a:endParaRPr b="0" i="0" sz="15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3"/>
            <p:cNvSpPr txBox="1"/>
            <p:nvPr/>
          </p:nvSpPr>
          <p:spPr>
            <a:xfrm>
              <a:off x="88900" y="3742987"/>
              <a:ext cx="9031906" cy="6740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t/>
              </a:r>
              <a:endParaRPr b="0" i="0" sz="3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USER</dc:creator>
</cp:coreProperties>
</file>