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80" r:id="rId6"/>
    <p:sldId id="260" r:id="rId7"/>
    <p:sldId id="261" r:id="rId8"/>
    <p:sldId id="262" r:id="rId9"/>
    <p:sldId id="263" r:id="rId10"/>
    <p:sldId id="281" r:id="rId11"/>
    <p:sldId id="264" r:id="rId12"/>
    <p:sldId id="265" r:id="rId13"/>
    <p:sldId id="266" r:id="rId14"/>
    <p:sldId id="267" r:id="rId15"/>
    <p:sldId id="282" r:id="rId16"/>
    <p:sldId id="268" r:id="rId17"/>
    <p:sldId id="269" r:id="rId18"/>
    <p:sldId id="270" r:id="rId19"/>
    <p:sldId id="271" r:id="rId20"/>
    <p:sldId id="283" r:id="rId21"/>
    <p:sldId id="272" r:id="rId22"/>
    <p:sldId id="273" r:id="rId23"/>
    <p:sldId id="274" r:id="rId24"/>
    <p:sldId id="275" r:id="rId25"/>
    <p:sldId id="284" r:id="rId26"/>
    <p:sldId id="276" r:id="rId27"/>
    <p:sldId id="277" r:id="rId28"/>
    <p:sldId id="278" r:id="rId29"/>
    <p:sldId id="279" r:id="rId30"/>
    <p:sldId id="285" r:id="rId31"/>
  </p:sldIdLst>
  <p:sldSz cx="10693400" cy="7562850"/>
  <p:notesSz cx="10693400" cy="75628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77" autoAdjust="0"/>
    <p:restoredTop sz="94660"/>
  </p:normalViewPr>
  <p:slideViewPr>
    <p:cSldViewPr>
      <p:cViewPr>
        <p:scale>
          <a:sx n="66" d="100"/>
          <a:sy n="66" d="100"/>
        </p:scale>
        <p:origin x="2976" y="8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7423" cy="6577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3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9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55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4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4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「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關懷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63690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2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600" b="1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陳敬元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912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600" b="1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黃信允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192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敬元會主動關心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9850" marR="120650">
                        <a:lnSpc>
                          <a:spcPct val="115399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老師和同學，說 話很有禮貌，常 協助需要幫助的 同學，是個懂事 又溫暖的小男 孩。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3380" indent="-305435">
                        <a:lnSpc>
                          <a:spcPct val="100000"/>
                        </a:lnSpc>
                        <a:spcBef>
                          <a:spcPts val="100"/>
                        </a:spcBef>
                        <a:buFont typeface="Wingdings"/>
                        <a:buChar char=""/>
                        <a:tabLst>
                          <a:tab pos="373380" algn="l"/>
                        </a:tabLst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主動關心班上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37274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特殊學生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372745" marR="170180" indent="-304800" algn="just">
                        <a:lnSpc>
                          <a:spcPct val="115399"/>
                        </a:lnSpc>
                        <a:buFont typeface="Wingdings"/>
                        <a:buChar char=""/>
                        <a:tabLst>
                          <a:tab pos="373380" algn="l"/>
                        </a:tabLst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幫忙特殊生複 習功課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372745" marR="170180" indent="-304800" algn="just">
                        <a:lnSpc>
                          <a:spcPct val="115399"/>
                        </a:lnSpc>
                        <a:buFont typeface="Wingdings"/>
                        <a:buChar char=""/>
                        <a:tabLst>
                          <a:tab pos="373380" algn="l"/>
                        </a:tabLst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上課主動指導 特殊生老師上 課的內容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372745" marR="170180" indent="-304800">
                        <a:lnSpc>
                          <a:spcPct val="115399"/>
                        </a:lnSpc>
                        <a:buFont typeface="Wingdings"/>
                        <a:buChar char=""/>
                        <a:tabLst>
                          <a:tab pos="373380" algn="l"/>
                        </a:tabLst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特殊生害怕 時，會隨時幫 忙他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李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思韻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柯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淑齡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588264"/>
          <a:ext cx="9874884" cy="60804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9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4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05459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2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黃薇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974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王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梓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錡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會主動關心身旁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梓錡總是主動給予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的同學，在同學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他人適時的關心和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需要時伸出援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協助，是個懂事貼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68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手。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心的孩子。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10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韞薇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黃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詩璇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王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基盈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588264"/>
          <a:ext cx="9874884" cy="65772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9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4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600" b="1" spc="-2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映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澄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974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張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容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禎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能接納較為弱勢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1.當同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學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跌倒受傷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的同學，並主動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能主動關心，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以溫暖的態度關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2.看到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同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學受傷會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懷與協助，是大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帶同學去保健室。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家貼心的好夥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3.能積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極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協助別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伴！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人，熱心幫助同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432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邑芃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蘇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芳如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張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育綜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6789" cy="66443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2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47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54278">
                <a:tc gridSpan="4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4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7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何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昊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威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974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8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李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宜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霏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697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昊威會主動去關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主動陪伴一早哭泣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2990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心同學：看到有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2990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990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的同學進教室，伸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人受傷會上前關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990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出友誼之手，給予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心並帶同學去健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990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溫暖的關懷，令老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8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康中心；有人忘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0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990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師印象深刻！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3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記洗餐盒，他會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去教同學清洗餐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具；同學沒有玩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伴，他會主動和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94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同學聊天。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顏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詩吟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玉樺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D3F84BA-054E-4C29-B5D0-5DD226E8B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399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2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588264"/>
          <a:ext cx="9875518" cy="61200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559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尤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允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恩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湯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梓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邑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主動關心需要幫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梓邑總是發揮同理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助的同學，並耐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心，主動協助關心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心的給予協助，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同學，是個懂事貼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也常細心關懷他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心的孩子。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06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人。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58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張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可人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林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美玉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湯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國璋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5518" cy="62602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王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乙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棠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林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子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心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乙棠是個熱心助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子心待人和善，和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人的孩子，能積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同學相處十分融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極協助各項班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洽，也總是主動給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務，並主動關懷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予他人適時的關心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同學，因此深受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和協助，值得同學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21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同學們的肯定。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們學習。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10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姿秀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王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麒瑋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張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雯婷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林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俊男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5518" cy="6440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559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栢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函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妤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600" b="1" spc="-50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李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芊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蓉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函妤是個個性和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芊蓉是個懂事貼心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善，熱心協助班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的孩子，不嘲笑他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務，和同學相處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人，總是主動給予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和諧融洽，主動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他人適時的關心和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積極給予同學協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協助。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助，是個認真分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享並時時關懷別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473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人的孩子。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15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婉玲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3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黃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慧珠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邱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群惠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曾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佩瑜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5518" cy="65772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7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黃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姮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寧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8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李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恩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霈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993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姮寧乖巧貼心，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 marR="219710">
                        <a:lnSpc>
                          <a:spcPct val="115399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能懂得關懷身邊 有需要的人。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恩霈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在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班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上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展現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出高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  <a:p>
                      <a:pPr marL="69850" marR="253365">
                        <a:lnSpc>
                          <a:spcPct val="136400"/>
                        </a:lnSpc>
                      </a:pP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度的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同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理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心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與關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懷 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力。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當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同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學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跌倒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時，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4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他會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主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動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陪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同前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往保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203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健室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；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看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到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同學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不會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寫題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目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，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也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願意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耐心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解說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；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在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清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潔時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也會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幫忙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注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意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角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落是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否有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人需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要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協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助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，貼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心又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11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200" b="1" dirty="0">
                          <a:latin typeface="華康粗圓體"/>
                          <a:cs typeface="華康粗圓體"/>
                        </a:rPr>
                        <a:t>可靠。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李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淑媛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彥君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0F3D954-D5BB-48A8-BEF0-95757B070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399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720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5518" cy="65772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559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劉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愛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媛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6570" algn="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8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8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8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許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宸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菲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899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愛媛是個懂事貼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 marR="219710">
                        <a:lnSpc>
                          <a:spcPct val="115399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心的孩子，願意 聆聽他人的需 求，不嘲笑、不 貶低，總是主動 給予他人適時的 關心和協助。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50520" indent="-280670">
                        <a:lnSpc>
                          <a:spcPct val="100000"/>
                        </a:lnSpc>
                        <a:spcBef>
                          <a:spcPts val="380"/>
                        </a:spcBef>
                        <a:buSzPct val="95454"/>
                        <a:buAutoNum type="arabicPeriod"/>
                        <a:tabLst>
                          <a:tab pos="350520" algn="l"/>
                        </a:tabLst>
                      </a:pP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願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意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聆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聽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他人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的需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  <a:p>
                      <a:pPr marL="69850" marR="532765">
                        <a:lnSpc>
                          <a:spcPct val="136400"/>
                        </a:lnSpc>
                      </a:pP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求，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不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嘲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笑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、不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貶 低。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  <a:p>
                      <a:pPr marL="69850" marR="253365" algn="just">
                        <a:lnSpc>
                          <a:spcPct val="136400"/>
                        </a:lnSpc>
                        <a:buSzPct val="95454"/>
                        <a:buAutoNum type="arabicPeriod" startAt="2"/>
                        <a:tabLst>
                          <a:tab pos="350520" algn="l"/>
                        </a:tabLst>
                      </a:pP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分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工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時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不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挑任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務， 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願意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承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擔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較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辛苦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或別 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人不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願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意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做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的部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分。  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3.富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有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同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理</a:t>
                      </a:r>
                      <a:r>
                        <a:rPr sz="2200" b="1" spc="5" dirty="0">
                          <a:latin typeface="華康粗圓體"/>
                          <a:cs typeface="華康粗圓體"/>
                        </a:rPr>
                        <a:t>心，</a:t>
                      </a:r>
                      <a:r>
                        <a:rPr sz="2200" b="1" dirty="0">
                          <a:latin typeface="華康粗圓體"/>
                          <a:cs typeface="華康粗圓體"/>
                        </a:rPr>
                        <a:t>看到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4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同學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情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緒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低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落時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會主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203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動詢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問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、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陪</a:t>
                      </a:r>
                      <a:r>
                        <a:rPr sz="2200" b="1" spc="-5" dirty="0">
                          <a:latin typeface="華康粗圓體"/>
                          <a:cs typeface="華康粗圓體"/>
                        </a:rPr>
                        <a:t>伴或</a:t>
                      </a:r>
                      <a:r>
                        <a:rPr sz="2200" b="1" spc="-10" dirty="0">
                          <a:latin typeface="華康粗圓體"/>
                          <a:cs typeface="華康粗圓體"/>
                        </a:rPr>
                        <a:t>提醒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1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200" b="1" dirty="0">
                          <a:latin typeface="華康粗圓體"/>
                          <a:cs typeface="華康粗圓體"/>
                        </a:rPr>
                        <a:t>老師。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330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莊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瑞焜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劉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世斌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22605"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葉純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許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榆庭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5518" cy="62602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吳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侑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恩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郭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子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禎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1.和善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地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給予同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1.看到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同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學心情不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學課業上的幫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好，能主動陪伴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忙。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2.分享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文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具、筆記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2.個性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溫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和乖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或資源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巧,熱心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助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人。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3.幫助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學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習較慢的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21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同學。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10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怡伶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張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婷婷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汪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怡君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5518" cy="64401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559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向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禹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霏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蘇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苡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甯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1.時常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關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心同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對弱勢者能多加關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心，注意他人的需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2.協助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需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要幫助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求，並以實際行動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的同學、老師。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幫助有需要的人。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3.關心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教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室及周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18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遭環境整潔。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15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家丞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3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林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蕙君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徐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如玉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5518" cy="62602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7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鄧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羽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晴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8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洪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婉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瑜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平日能細心發現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婉瑜個性和善，熱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需要幫助之同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心助人，只要有同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學，並幫同學發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學需要幫忙，皆能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聲，關心同學的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主動關懷並予以協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心情。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助，深受同學喜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愛，獲選為十一月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4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良品之星。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610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蔡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佳蓉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邱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安屏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琇純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D16B73B-C358-4ECB-B338-C52EE63C0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399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30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5518" cy="64401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559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林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宗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宥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賴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湛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熹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3237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主動協助關懷班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 marR="219710">
                        <a:lnSpc>
                          <a:spcPct val="115399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上同學，讓同學 感覺溫暖。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1955" indent="-332740">
                        <a:lnSpc>
                          <a:spcPct val="100000"/>
                        </a:lnSpc>
                        <a:spcBef>
                          <a:spcPts val="100"/>
                        </a:spcBef>
                        <a:buSzPct val="96153"/>
                        <a:buAutoNum type="arabicPeriod"/>
                        <a:tabLst>
                          <a:tab pos="402590" algn="l"/>
                        </a:tabLst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能主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動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關心同學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9850" marR="123825">
                        <a:lnSpc>
                          <a:spcPct val="115399"/>
                        </a:lnSpc>
                        <a:buSzPct val="96153"/>
                        <a:buAutoNum type="arabicPeriod"/>
                        <a:tabLst>
                          <a:tab pos="402590" algn="l"/>
                        </a:tabLst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能主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動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協助需要 幫助的同學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15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王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美秀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郭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亭妤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5518" cy="65772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600" b="1" spc="-50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羅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品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硯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余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宗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澐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192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0685" indent="-332740">
                        <a:lnSpc>
                          <a:spcPct val="100000"/>
                        </a:lnSpc>
                        <a:spcBef>
                          <a:spcPts val="100"/>
                        </a:spcBef>
                        <a:buSzPct val="96153"/>
                        <a:buAutoNum type="arabicPeriod"/>
                        <a:tabLst>
                          <a:tab pos="401320" algn="l"/>
                        </a:tabLst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在同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學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遇到困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 marR="219710">
                        <a:lnSpc>
                          <a:spcPct val="115399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難時，願意傾 聽、陪伴或主動 提供協助。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 marR="219710">
                        <a:lnSpc>
                          <a:spcPct val="115399"/>
                        </a:lnSpc>
                        <a:buSzPct val="96153"/>
                        <a:buAutoNum type="arabicPeriod" startAt="2"/>
                        <a:tabLst>
                          <a:tab pos="401320" algn="l"/>
                        </a:tabLst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能站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在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他人立 場思考，不嘲 笑、不排擠，以 友善的態度對待 每一位同學。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1955" indent="-332740">
                        <a:lnSpc>
                          <a:spcPct val="100000"/>
                        </a:lnSpc>
                        <a:spcBef>
                          <a:spcPts val="100"/>
                        </a:spcBef>
                        <a:buSzPct val="96153"/>
                        <a:buAutoNum type="arabicPeriod"/>
                        <a:tabLst>
                          <a:tab pos="402590" algn="l"/>
                        </a:tabLst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會隨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時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關懷同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9850" marR="124460" algn="just">
                        <a:lnSpc>
                          <a:spcPct val="115399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學，有同理心，有 同學受傷會跟老師 報告。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9850" marR="124460" algn="just">
                        <a:lnSpc>
                          <a:spcPct val="115399"/>
                        </a:lnSpc>
                        <a:buSzPct val="96153"/>
                        <a:buAutoNum type="arabicPeriod" startAt="2"/>
                        <a:tabLst>
                          <a:tab pos="402590" algn="l"/>
                        </a:tabLst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個性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溫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和誠實， 善解人意，同學有 困難予以協助。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9850" marR="289560">
                        <a:lnSpc>
                          <a:spcPct val="115399"/>
                        </a:lnSpc>
                        <a:buSzPct val="96153"/>
                        <a:buAutoNum type="arabicPeriod" startAt="2"/>
                        <a:tabLst>
                          <a:tab pos="567055" algn="l"/>
                        </a:tabLst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體諒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同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儕，謙 恭有禮，溫暖貼 心。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林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辰穎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徐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慧真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林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怡青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588264"/>
          <a:ext cx="9875518" cy="64401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600" b="1" spc="-51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楊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沐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諺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游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姍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3237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7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能夠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主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動關心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別人。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 marR="219710">
                        <a:lnSpc>
                          <a:spcPct val="115399"/>
                        </a:lnSpc>
                      </a:pPr>
                      <a:r>
                        <a:rPr sz="2600" b="1" spc="5" dirty="0">
                          <a:latin typeface="華康粗圓體"/>
                          <a:cs typeface="華康粗圓體"/>
                        </a:rPr>
                        <a:t>2.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積極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主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動需要 幫助的人。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能主動關心並協助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9850" marR="124460">
                        <a:lnSpc>
                          <a:spcPct val="115399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同學，在日常生活 中能耐心陪伴朋 友、理解他人情 緒，是個溫暖的好 孩子！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15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蔡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曉薇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竺瑩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趙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品蓉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4778375" cy="6577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7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賴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品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安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76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400" b="1" spc="5" dirty="0">
                          <a:latin typeface="華康粗圓體"/>
                          <a:cs typeface="華康粗圓體"/>
                        </a:rPr>
                        <a:t>1.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主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動關心同</a:t>
                      </a:r>
                      <a:r>
                        <a:rPr sz="1400" b="1" spc="-10" dirty="0">
                          <a:latin typeface="華康粗圓體"/>
                          <a:cs typeface="華康粗圓體"/>
                        </a:rPr>
                        <a:t>學</a:t>
                      </a:r>
                      <a:r>
                        <a:rPr sz="1400" b="1" spc="5" dirty="0">
                          <a:latin typeface="華康粗圓體"/>
                          <a:cs typeface="華康粗圓體"/>
                        </a:rPr>
                        <a:t>: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看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到同學情緒</a:t>
                      </a:r>
                      <a:endParaRPr sz="1400">
                        <a:latin typeface="華康粗圓體"/>
                        <a:cs typeface="華康粗圓體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華康粗圓體"/>
                          <a:cs typeface="華康粗圓體"/>
                        </a:rPr>
                        <a:t>低落，會主動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靠過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去問候、陪</a:t>
                      </a:r>
                      <a:endParaRPr sz="1400">
                        <a:latin typeface="華康粗圓體"/>
                        <a:cs typeface="華康粗圓體"/>
                      </a:endParaRPr>
                    </a:p>
                  </a:txBody>
                  <a:tcPr marL="0" marR="0" marT="1193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400" b="1" dirty="0">
                          <a:latin typeface="華康粗圓體"/>
                          <a:cs typeface="華康粗圓體"/>
                        </a:rPr>
                        <a:t>伴，給同學鼓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勵與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支持，用行</a:t>
                      </a:r>
                      <a:endParaRPr sz="14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b="1" dirty="0">
                          <a:latin typeface="華康粗圓體"/>
                          <a:cs typeface="華康粗圓體"/>
                        </a:rPr>
                        <a:t>動讓身邊的人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感受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到溫暖。</a:t>
                      </a:r>
                      <a:endParaRPr sz="1400">
                        <a:latin typeface="華康粗圓體"/>
                        <a:cs typeface="華康粗圓體"/>
                      </a:endParaRPr>
                    </a:p>
                  </a:txBody>
                  <a:tcPr marL="0" marR="0" marT="10413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b="1" spc="5" dirty="0">
                          <a:latin typeface="華康粗圓體"/>
                          <a:cs typeface="華康粗圓體"/>
                        </a:rPr>
                        <a:t>2.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懂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得分享:</a:t>
                      </a:r>
                      <a:r>
                        <a:rPr sz="1400" b="1" spc="-2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樂於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分享自己的</a:t>
                      </a:r>
                      <a:endParaRPr sz="1400">
                        <a:latin typeface="華康粗圓體"/>
                        <a:cs typeface="華康粗圓體"/>
                      </a:endParaRPr>
                    </a:p>
                  </a:txBody>
                  <a:tcPr marL="0" marR="0" marT="10413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b="1" dirty="0">
                          <a:latin typeface="華康粗圓體"/>
                          <a:cs typeface="華康粗圓體"/>
                        </a:rPr>
                        <a:t>物品、點心或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學習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資源，大家</a:t>
                      </a:r>
                      <a:endParaRPr sz="1400">
                        <a:latin typeface="華康粗圓體"/>
                        <a:cs typeface="華康粗圓體"/>
                      </a:endParaRPr>
                    </a:p>
                  </a:txBody>
                  <a:tcPr marL="0" marR="0" marT="10413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b="1" dirty="0">
                          <a:latin typeface="華康粗圓體"/>
                          <a:cs typeface="華康粗圓體"/>
                        </a:rPr>
                        <a:t>都能順利學習。</a:t>
                      </a:r>
                      <a:endParaRPr sz="1400">
                        <a:latin typeface="華康粗圓體"/>
                        <a:cs typeface="華康粗圓體"/>
                      </a:endParaRPr>
                    </a:p>
                  </a:txBody>
                  <a:tcPr marL="0" marR="0" marT="10413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b="1" spc="5" dirty="0">
                          <a:latin typeface="華康粗圓體"/>
                          <a:cs typeface="華康粗圓體"/>
                        </a:rPr>
                        <a:t>3.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同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理心強</a:t>
                      </a:r>
                      <a:r>
                        <a:rPr sz="1400" b="1" spc="-10" dirty="0">
                          <a:latin typeface="華康粗圓體"/>
                          <a:cs typeface="華康粗圓體"/>
                        </a:rPr>
                        <a:t>: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當同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學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表現不理想</a:t>
                      </a:r>
                      <a:endParaRPr sz="1400">
                        <a:latin typeface="華康粗圓體"/>
                        <a:cs typeface="華康粗圓體"/>
                      </a:endParaRPr>
                    </a:p>
                  </a:txBody>
                  <a:tcPr marL="0" marR="0" marT="10413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b="1" dirty="0">
                          <a:latin typeface="華康粗圓體"/>
                          <a:cs typeface="華康粗圓體"/>
                        </a:rPr>
                        <a:t>或遭遇挫折時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，會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安慰並鼓勵</a:t>
                      </a:r>
                      <a:endParaRPr sz="1400">
                        <a:latin typeface="華康粗圓體"/>
                        <a:cs typeface="華康粗圓體"/>
                      </a:endParaRPr>
                    </a:p>
                  </a:txBody>
                  <a:tcPr marL="0" marR="0" marT="10413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13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b="1" dirty="0">
                          <a:latin typeface="華康粗圓體"/>
                          <a:cs typeface="華康粗圓體"/>
                        </a:rPr>
                        <a:t>他們，展現出</a:t>
                      </a:r>
                      <a:r>
                        <a:rPr sz="1400" b="1" spc="-15" dirty="0">
                          <a:latin typeface="華康粗圓體"/>
                          <a:cs typeface="華康粗圓體"/>
                        </a:rPr>
                        <a:t>成熟</a:t>
                      </a:r>
                      <a:r>
                        <a:rPr sz="1400" b="1" dirty="0">
                          <a:latin typeface="華康粗圓體"/>
                          <a:cs typeface="華康粗圓體"/>
                        </a:rPr>
                        <a:t>的同理心。</a:t>
                      </a:r>
                      <a:endParaRPr sz="1400">
                        <a:latin typeface="華康粗圓體"/>
                        <a:cs typeface="華康粗圓體"/>
                      </a:endParaRPr>
                    </a:p>
                  </a:txBody>
                  <a:tcPr marL="0" marR="0" marT="10413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梅鳳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賴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奕樺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82E3F87-F76C-4E07-9892-F0C008667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399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553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5518" cy="66687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559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胡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詠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晴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賴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映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帆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會很願意主動細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映帆總是能適時的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心地去協助同組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關心同學心情，並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或同班的同學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,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也積極的教導同學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幫忙課業或其他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錯誤需要訂正的功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事務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課，是個溫暖的天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18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使。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475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微軟正黑體"/>
                          <a:cs typeface="微軟正黑體"/>
                        </a:rPr>
                        <a:t>温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雅雯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631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64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科名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5518" cy="62602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7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7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劉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智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奇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柯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又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瑄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1.內斂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的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關懷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,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又瑄在班上經常善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讓大家有舒服的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意提醒同學，並留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感覺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意進度落後的伙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2.對於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小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組夥伴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伴，耐心陪伴與協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給予關心。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助，讓班級充滿支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3.能體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諒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老師並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持與溫暖。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在課程中關心同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675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10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林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冠翰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紫妍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4250" cy="65772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6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9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7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63690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李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柔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逸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86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楊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芷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涵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0415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為人溫柔和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7945" marR="370205" algn="just">
                        <a:lnSpc>
                          <a:spcPct val="115399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善，會主動關 懷同學並給予 協助。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800" b="1" dirty="0">
                          <a:latin typeface="華康粗圓體"/>
                          <a:cs typeface="華康粗圓體"/>
                        </a:rPr>
                        <a:t>芷涵</a:t>
                      </a:r>
                      <a:r>
                        <a:rPr sz="1800" b="1" spc="10" dirty="0">
                          <a:latin typeface="華康粗圓體"/>
                          <a:cs typeface="華康粗圓體"/>
                        </a:rPr>
                        <a:t>細</a:t>
                      </a:r>
                      <a:r>
                        <a:rPr sz="1800" b="1" dirty="0">
                          <a:latin typeface="華康粗圓體"/>
                          <a:cs typeface="華康粗圓體"/>
                        </a:rPr>
                        <a:t>心體貼，總</a:t>
                      </a:r>
                      <a:r>
                        <a:rPr sz="1800" b="1" spc="10" dirty="0">
                          <a:latin typeface="華康粗圓體"/>
                          <a:cs typeface="華康粗圓體"/>
                        </a:rPr>
                        <a:t>能</a:t>
                      </a:r>
                      <a:r>
                        <a:rPr sz="1800" b="1" dirty="0">
                          <a:latin typeface="華康粗圓體"/>
                          <a:cs typeface="華康粗圓體"/>
                        </a:rPr>
                        <a:t>主動</a:t>
                      </a:r>
                      <a:endParaRPr sz="1800">
                        <a:latin typeface="華康粗圓體"/>
                        <a:cs typeface="華康粗圓體"/>
                      </a:endParaRPr>
                    </a:p>
                    <a:p>
                      <a:pPr marL="68580" marR="163195" algn="just">
                        <a:lnSpc>
                          <a:spcPct val="1667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latin typeface="華康粗圓體"/>
                          <a:cs typeface="華康粗圓體"/>
                        </a:rPr>
                        <a:t>觀察</a:t>
                      </a:r>
                      <a:r>
                        <a:rPr sz="1800" b="1" spc="10" dirty="0">
                          <a:latin typeface="華康粗圓體"/>
                          <a:cs typeface="華康粗圓體"/>
                        </a:rPr>
                        <a:t>到</a:t>
                      </a:r>
                      <a:r>
                        <a:rPr sz="1800" b="1" dirty="0">
                          <a:latin typeface="華康粗圓體"/>
                          <a:cs typeface="華康粗圓體"/>
                        </a:rPr>
                        <a:t>他人的需要</a:t>
                      </a:r>
                      <a:r>
                        <a:rPr sz="1800" b="1" spc="10" dirty="0">
                          <a:latin typeface="華康粗圓體"/>
                          <a:cs typeface="華康粗圓體"/>
                        </a:rPr>
                        <a:t>並</a:t>
                      </a:r>
                      <a:r>
                        <a:rPr sz="1800" b="1" dirty="0">
                          <a:latin typeface="華康粗圓體"/>
                          <a:cs typeface="華康粗圓體"/>
                        </a:rPr>
                        <a:t>伸出 援手</a:t>
                      </a:r>
                      <a:r>
                        <a:rPr sz="1800" b="1" spc="10" dirty="0">
                          <a:latin typeface="華康粗圓體"/>
                          <a:cs typeface="華康粗圓體"/>
                        </a:rPr>
                        <a:t>，</a:t>
                      </a:r>
                      <a:r>
                        <a:rPr sz="1800" b="1" dirty="0">
                          <a:latin typeface="華康粗圓體"/>
                          <a:cs typeface="華康粗圓體"/>
                        </a:rPr>
                        <a:t>既懂得照顧</a:t>
                      </a:r>
                      <a:r>
                        <a:rPr sz="1800" b="1" spc="10" dirty="0">
                          <a:latin typeface="華康粗圓體"/>
                          <a:cs typeface="華康粗圓體"/>
                        </a:rPr>
                        <a:t>自</a:t>
                      </a:r>
                      <a:r>
                        <a:rPr sz="1800" b="1" dirty="0">
                          <a:latin typeface="華康粗圓體"/>
                          <a:cs typeface="華康粗圓體"/>
                        </a:rPr>
                        <a:t>己， 也樂</a:t>
                      </a:r>
                      <a:r>
                        <a:rPr sz="1800" b="1" spc="10" dirty="0">
                          <a:latin typeface="華康粗圓體"/>
                          <a:cs typeface="華康粗圓體"/>
                        </a:rPr>
                        <a:t>於</a:t>
                      </a:r>
                      <a:r>
                        <a:rPr sz="1800" b="1" dirty="0">
                          <a:latin typeface="華康粗圓體"/>
                          <a:cs typeface="華康粗圓體"/>
                        </a:rPr>
                        <a:t>照顧同學。</a:t>
                      </a:r>
                      <a:r>
                        <a:rPr sz="1800" b="1" spc="10" dirty="0">
                          <a:latin typeface="華康粗圓體"/>
                          <a:cs typeface="華康粗圓體"/>
                        </a:rPr>
                        <a:t>她</a:t>
                      </a:r>
                      <a:r>
                        <a:rPr sz="1800" b="1" dirty="0">
                          <a:latin typeface="華康粗圓體"/>
                          <a:cs typeface="華康粗圓體"/>
                        </a:rPr>
                        <a:t>做事</a:t>
                      </a:r>
                      <a:endParaRPr sz="1800">
                        <a:latin typeface="華康粗圓體"/>
                        <a:cs typeface="華康粗圓體"/>
                      </a:endParaRPr>
                    </a:p>
                  </a:txBody>
                  <a:tcPr marL="0" marR="0" marT="850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6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有能</a:t>
                      </a:r>
                      <a:r>
                        <a:rPr sz="1800" b="1" spc="5" dirty="0">
                          <a:latin typeface="華康粗圓體"/>
                          <a:cs typeface="華康粗圓體"/>
                        </a:rPr>
                        <a:t>力</a:t>
                      </a: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、有責任感</a:t>
                      </a:r>
                      <a:r>
                        <a:rPr sz="1800" b="1" spc="5" dirty="0">
                          <a:latin typeface="華康粗圓體"/>
                          <a:cs typeface="華康粗圓體"/>
                        </a:rPr>
                        <a:t>，</a:t>
                      </a: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就像</a:t>
                      </a:r>
                      <a:endParaRPr sz="1800">
                        <a:latin typeface="華康粗圓體"/>
                        <a:cs typeface="華康粗圓體"/>
                      </a:endParaRPr>
                    </a:p>
                  </a:txBody>
                  <a:tcPr marL="0" marR="0" marT="438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班上</a:t>
                      </a:r>
                      <a:r>
                        <a:rPr sz="1800" b="1" spc="5" dirty="0">
                          <a:latin typeface="華康粗圓體"/>
                          <a:cs typeface="華康粗圓體"/>
                        </a:rPr>
                        <a:t>的</a:t>
                      </a: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大姊姊般可</a:t>
                      </a:r>
                      <a:r>
                        <a:rPr sz="1800" b="1" spc="5" dirty="0">
                          <a:latin typeface="華康粗圓體"/>
                          <a:cs typeface="華康粗圓體"/>
                        </a:rPr>
                        <a:t>靠</a:t>
                      </a: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。面</a:t>
                      </a:r>
                      <a:endParaRPr sz="1800">
                        <a:latin typeface="華康粗圓體"/>
                        <a:cs typeface="華康粗圓體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對進</a:t>
                      </a:r>
                      <a:r>
                        <a:rPr sz="1800" b="1" spc="5" dirty="0">
                          <a:latin typeface="華康粗圓體"/>
                          <a:cs typeface="華康粗圓體"/>
                        </a:rPr>
                        <a:t>度</a:t>
                      </a: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較落後的同</a:t>
                      </a:r>
                      <a:r>
                        <a:rPr sz="1800" b="1" spc="5" dirty="0">
                          <a:latin typeface="華康粗圓體"/>
                          <a:cs typeface="華康粗圓體"/>
                        </a:rPr>
                        <a:t>學</a:t>
                      </a: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，她</a:t>
                      </a:r>
                      <a:endParaRPr sz="1800">
                        <a:latin typeface="華康粗圓體"/>
                        <a:cs typeface="華康粗圓體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也總</a:t>
                      </a:r>
                      <a:r>
                        <a:rPr sz="1800" b="1" spc="5" dirty="0">
                          <a:latin typeface="華康粗圓體"/>
                          <a:cs typeface="華康粗圓體"/>
                        </a:rPr>
                        <a:t>是</a:t>
                      </a: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關心並願意</a:t>
                      </a:r>
                      <a:r>
                        <a:rPr sz="1800" b="1" spc="5" dirty="0">
                          <a:latin typeface="華康粗圓體"/>
                          <a:cs typeface="華康粗圓體"/>
                        </a:rPr>
                        <a:t>協</a:t>
                      </a: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助，</a:t>
                      </a:r>
                      <a:endParaRPr sz="1800">
                        <a:latin typeface="華康粗圓體"/>
                        <a:cs typeface="華康粗圓體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是班</a:t>
                      </a:r>
                      <a:r>
                        <a:rPr sz="1800" b="1" spc="5" dirty="0">
                          <a:latin typeface="華康粗圓體"/>
                          <a:cs typeface="華康粗圓體"/>
                        </a:rPr>
                        <a:t>上</a:t>
                      </a: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溫暖而值得</a:t>
                      </a:r>
                      <a:r>
                        <a:rPr sz="1800" b="1" spc="5" dirty="0">
                          <a:latin typeface="華康粗圓體"/>
                          <a:cs typeface="華康粗圓體"/>
                        </a:rPr>
                        <a:t>依</a:t>
                      </a: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靠的</a:t>
                      </a:r>
                      <a:endParaRPr sz="1800">
                        <a:latin typeface="華康粗圓體"/>
                        <a:cs typeface="華康粗圓體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7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b="1" spc="-5" dirty="0">
                          <a:latin typeface="華康粗圓體"/>
                          <a:cs typeface="華康粗圓體"/>
                        </a:rPr>
                        <a:t>存在。</a:t>
                      </a:r>
                      <a:endParaRPr sz="1800">
                        <a:latin typeface="華康粗圓體"/>
                        <a:cs typeface="華康粗圓體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江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怡蓉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</a:t>
                      </a:r>
                      <a:r>
                        <a:rPr sz="2600" spc="-10" dirty="0">
                          <a:latin typeface="華康粗圓體"/>
                          <a:cs typeface="華康粗圓體"/>
                        </a:rPr>
                        <a:t>：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李俊志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63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連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晏均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張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愛琦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4250" cy="66656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6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9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7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355">
                <a:tc>
                  <a:txBody>
                    <a:bodyPr/>
                    <a:lstStyle/>
                    <a:p>
                      <a:pPr marL="636905">
                        <a:lnSpc>
                          <a:spcPct val="100000"/>
                        </a:lnSpc>
                        <a:spcBef>
                          <a:spcPts val="23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7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294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76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蕭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于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婷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2235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8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86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謝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苡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薰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945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2000" b="1" dirty="0">
                          <a:latin typeface="華康粗圓體"/>
                          <a:cs typeface="華康粗圓體"/>
                        </a:rPr>
                        <a:t>經常主動協</a:t>
                      </a:r>
                      <a:r>
                        <a:rPr sz="2000" b="1" spc="-15" dirty="0">
                          <a:latin typeface="華康粗圓體"/>
                          <a:cs typeface="華康粗圓體"/>
                        </a:rPr>
                        <a:t>助</a:t>
                      </a:r>
                      <a:r>
                        <a:rPr sz="2000" b="1" dirty="0">
                          <a:latin typeface="華康粗圓體"/>
                          <a:cs typeface="華康粗圓體"/>
                        </a:rPr>
                        <a:t>老師與</a:t>
                      </a:r>
                      <a:endParaRPr sz="2000">
                        <a:latin typeface="華康粗圓體"/>
                        <a:cs typeface="華康粗圓體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2000" b="1" dirty="0">
                          <a:latin typeface="華康粗圓體"/>
                          <a:cs typeface="華康粗圓體"/>
                        </a:rPr>
                        <a:t>同學處理班</a:t>
                      </a:r>
                      <a:r>
                        <a:rPr sz="2000" b="1" spc="-15" dirty="0">
                          <a:latin typeface="華康粗圓體"/>
                          <a:cs typeface="華康粗圓體"/>
                        </a:rPr>
                        <a:t>務</a:t>
                      </a:r>
                      <a:r>
                        <a:rPr sz="2000" b="1" dirty="0">
                          <a:latin typeface="華康粗圓體"/>
                          <a:cs typeface="華康粗圓體"/>
                        </a:rPr>
                        <a:t>，以實</a:t>
                      </a:r>
                      <a:endParaRPr sz="2000">
                        <a:latin typeface="華康粗圓體"/>
                        <a:cs typeface="華康粗圓體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8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個性溫和體貼且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  <a:p>
                      <a:pPr marL="68580" marR="365760" algn="just">
                        <a:lnSpc>
                          <a:spcPct val="115399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觀察細膩，當察 覺同學需要協助 之時，總是能大 方伸出援手，適 時給予幫助與關 心。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9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2000" b="1" dirty="0">
                          <a:latin typeface="華康粗圓體"/>
                          <a:cs typeface="華康粗圓體"/>
                        </a:rPr>
                        <a:t>際行動展現</a:t>
                      </a:r>
                      <a:r>
                        <a:rPr sz="2000" b="1" spc="-15" dirty="0">
                          <a:latin typeface="華康粗圓體"/>
                          <a:cs typeface="華康粗圓體"/>
                        </a:rPr>
                        <a:t>「</a:t>
                      </a:r>
                      <a:r>
                        <a:rPr sz="2000" b="1" dirty="0">
                          <a:latin typeface="華康粗圓體"/>
                          <a:cs typeface="華康粗圓體"/>
                        </a:rPr>
                        <a:t>關懷」</a:t>
                      </a:r>
                      <a:endParaRPr sz="2000">
                        <a:latin typeface="華康粗圓體"/>
                        <a:cs typeface="華康粗圓體"/>
                      </a:endParaRPr>
                    </a:p>
                  </a:txBody>
                  <a:tcPr marL="0" marR="0" marT="3301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2000" b="1" dirty="0">
                          <a:latin typeface="華康粗圓體"/>
                          <a:cs typeface="華康粗圓體"/>
                        </a:rPr>
                        <a:t>的價值，是</a:t>
                      </a:r>
                      <a:r>
                        <a:rPr sz="2000" b="1" spc="-15" dirty="0">
                          <a:latin typeface="華康粗圓體"/>
                          <a:cs typeface="華康粗圓體"/>
                        </a:rPr>
                        <a:t>同</a:t>
                      </a:r>
                      <a:r>
                        <a:rPr sz="2000" b="1" dirty="0">
                          <a:latin typeface="華康粗圓體"/>
                          <a:cs typeface="華康粗圓體"/>
                        </a:rPr>
                        <a:t>學們的</a:t>
                      </a:r>
                      <a:endParaRPr sz="2000">
                        <a:latin typeface="華康粗圓體"/>
                        <a:cs typeface="華康粗圓體"/>
                      </a:endParaRPr>
                    </a:p>
                  </a:txBody>
                  <a:tcPr marL="0" marR="0" marT="508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2000" b="1" dirty="0">
                          <a:latin typeface="華康粗圓體"/>
                          <a:cs typeface="華康粗圓體"/>
                        </a:rPr>
                        <a:t>好榜樣，也</a:t>
                      </a:r>
                      <a:r>
                        <a:rPr sz="2000" b="1" spc="-15" dirty="0">
                          <a:latin typeface="華康粗圓體"/>
                          <a:cs typeface="華康粗圓體"/>
                        </a:rPr>
                        <a:t>是</a:t>
                      </a:r>
                      <a:r>
                        <a:rPr sz="2000" b="1" dirty="0">
                          <a:latin typeface="華康粗圓體"/>
                          <a:cs typeface="華康粗圓體"/>
                        </a:rPr>
                        <a:t>班級中</a:t>
                      </a:r>
                      <a:endParaRPr sz="2000">
                        <a:latin typeface="華康粗圓體"/>
                        <a:cs typeface="華康粗圓體"/>
                      </a:endParaRPr>
                    </a:p>
                  </a:txBody>
                  <a:tcPr marL="0" marR="0" marT="508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2000" b="1" dirty="0">
                          <a:latin typeface="華康粗圓體"/>
                          <a:cs typeface="華康粗圓體"/>
                        </a:rPr>
                        <a:t>不可或缺的</a:t>
                      </a:r>
                      <a:r>
                        <a:rPr sz="2000" b="1" spc="-15" dirty="0">
                          <a:latin typeface="華康粗圓體"/>
                          <a:cs typeface="華康粗圓體"/>
                        </a:rPr>
                        <a:t>正</a:t>
                      </a:r>
                      <a:r>
                        <a:rPr sz="2000" b="1" dirty="0">
                          <a:latin typeface="華康粗圓體"/>
                          <a:cs typeface="華康粗圓體"/>
                        </a:rPr>
                        <a:t>向力</a:t>
                      </a:r>
                      <a:endParaRPr sz="2000">
                        <a:latin typeface="華康粗圓體"/>
                        <a:cs typeface="華康粗圓體"/>
                      </a:endParaRPr>
                    </a:p>
                  </a:txBody>
                  <a:tcPr marL="0" marR="0" marT="508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2000" b="1" dirty="0">
                          <a:latin typeface="華康粗圓體"/>
                          <a:cs typeface="華康粗圓體"/>
                        </a:rPr>
                        <a:t>量，恭喜于</a:t>
                      </a:r>
                      <a:r>
                        <a:rPr sz="2000" b="1" spc="-15" dirty="0">
                          <a:latin typeface="華康粗圓體"/>
                          <a:cs typeface="華康粗圓體"/>
                        </a:rPr>
                        <a:t>婷</a:t>
                      </a:r>
                      <a:r>
                        <a:rPr sz="2000" b="1" dirty="0">
                          <a:latin typeface="華康粗圓體"/>
                          <a:cs typeface="華康粗圓體"/>
                        </a:rPr>
                        <a:t>成為</a:t>
                      </a:r>
                      <a:endParaRPr sz="2000">
                        <a:latin typeface="華康粗圓體"/>
                        <a:cs typeface="華康粗圓體"/>
                      </a:endParaRPr>
                    </a:p>
                  </a:txBody>
                  <a:tcPr marL="0" marR="0" marT="508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2000" b="1" dirty="0">
                          <a:latin typeface="華康粗圓體"/>
                          <a:cs typeface="華康粗圓體"/>
                        </a:rPr>
                        <a:t>11</a:t>
                      </a:r>
                      <a:r>
                        <a:rPr sz="2000" b="1" spc="-1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000" b="1" dirty="0">
                          <a:latin typeface="華康粗圓體"/>
                          <a:cs typeface="華康粗圓體"/>
                        </a:rPr>
                        <a:t>月的「</a:t>
                      </a:r>
                      <a:r>
                        <a:rPr sz="2000" b="1" spc="-15" dirty="0">
                          <a:latin typeface="華康粗圓體"/>
                          <a:cs typeface="華康粗圓體"/>
                        </a:rPr>
                        <a:t>良</a:t>
                      </a:r>
                      <a:r>
                        <a:rPr sz="2000" b="1" dirty="0">
                          <a:latin typeface="華康粗圓體"/>
                          <a:cs typeface="華康粗圓體"/>
                        </a:rPr>
                        <a:t>品之</a:t>
                      </a:r>
                      <a:endParaRPr sz="2000">
                        <a:latin typeface="華康粗圓體"/>
                        <a:cs typeface="華康粗圓體"/>
                      </a:endParaRPr>
                    </a:p>
                  </a:txBody>
                  <a:tcPr marL="0" marR="0" marT="508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85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2000" b="1" dirty="0">
                          <a:latin typeface="華康粗圓體"/>
                          <a:cs typeface="華康粗圓體"/>
                        </a:rPr>
                        <a:t>星</a:t>
                      </a:r>
                      <a:r>
                        <a:rPr sz="2000" b="1" spc="-1000" dirty="0">
                          <a:latin typeface="華康粗圓體"/>
                          <a:cs typeface="華康粗圓體"/>
                        </a:rPr>
                        <a:t>」</a:t>
                      </a:r>
                      <a:r>
                        <a:rPr sz="2000" b="1" dirty="0">
                          <a:latin typeface="華康粗圓體"/>
                          <a:cs typeface="華康粗圓體"/>
                        </a:rPr>
                        <a:t>。</a:t>
                      </a:r>
                      <a:endParaRPr sz="2000">
                        <a:latin typeface="華康粗圓體"/>
                        <a:cs typeface="華康粗圓體"/>
                      </a:endParaRPr>
                    </a:p>
                  </a:txBody>
                  <a:tcPr marL="0" marR="0" marT="514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余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樂梅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曾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瓊瑩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4A9201A-0BE6-43C6-B3A9-B29456644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399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49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4250" cy="6440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6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9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7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63690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1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胡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宇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杰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2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86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謝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羽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喬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平日會關懷身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在校園內主動幫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邊同學或他人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助有需要的同學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是否有身體不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主動陪同受傷的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適或所需幫忙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同學至健康中心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之處，並主動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關心有情緒低落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給予協助。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的同學並給予鼓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045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勵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615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</a:t>
                      </a:r>
                      <a:r>
                        <a:rPr sz="2600" spc="-10" dirty="0">
                          <a:latin typeface="華康粗圓體"/>
                          <a:cs typeface="華康粗圓體"/>
                        </a:rPr>
                        <a:t>：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王薏婷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65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200" spc="-5" dirty="0">
                          <a:latin typeface="華康粗圓體"/>
                          <a:cs typeface="華康粗圓體"/>
                        </a:rPr>
                        <a:t>張簡志霖</a:t>
                      </a:r>
                      <a:endParaRPr sz="2200">
                        <a:latin typeface="華康粗圓體"/>
                        <a:cs typeface="華康粗圓體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謝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宗恩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4250" cy="66656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6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9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7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355">
                <a:tc>
                  <a:txBody>
                    <a:bodyPr/>
                    <a:lstStyle/>
                    <a:p>
                      <a:pPr marL="636905">
                        <a:lnSpc>
                          <a:spcPct val="100000"/>
                        </a:lnSpc>
                        <a:spcBef>
                          <a:spcPts val="23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3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294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76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羅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禹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喬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2235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4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861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邱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琝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婷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41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禹喬看見同學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關愛友善同學，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沒帶學用品，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對人彬彬有禮，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會主動出借，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與同學互幫互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3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且願意主動幫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助，對待朋友更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忙他人與班級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是無微不至的照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1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事務。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護。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霈真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謝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宗佑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r>
                        <a:rPr sz="2600" spc="-2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黃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詠婕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9874250" cy="65772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6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9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7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5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63690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5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芊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均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864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李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毓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欣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能正向的寬待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毓欣會主動關心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同學，在需要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別人，體貼同學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時會主動伸出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和老師，是個懂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援手，並有足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得觀察別人需要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夠的耐心陪伴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的孩子。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他人完成任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務。時刻保持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良好的品格，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是同學們的最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14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佳楷模。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連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得傑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67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范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郁敏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29768" y="359664"/>
          <a:ext cx="4777740" cy="65772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6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0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4278"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3345"/>
                        </a:lnSpc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桃園市</a:t>
                      </a:r>
                      <a:r>
                        <a:rPr sz="2800" dirty="0">
                          <a:latin typeface="華康新特圓體(P)"/>
                          <a:cs typeface="華康新特圓體(P)"/>
                        </a:rPr>
                        <a:t>文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山國小</a:t>
                      </a:r>
                      <a:r>
                        <a:rPr sz="2800" spc="-245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114</a:t>
                      </a:r>
                      <a:r>
                        <a:rPr sz="2800" spc="-260" dirty="0">
                          <a:latin typeface="華康新特圓體(P)"/>
                          <a:cs typeface="華康新特圓體(P)"/>
                        </a:rPr>
                        <a:t> 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學年度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品德之</a:t>
                      </a:r>
                      <a:r>
                        <a:rPr sz="2800" spc="5" dirty="0">
                          <a:latin typeface="華康新特圓體(P)"/>
                          <a:cs typeface="華康新特圓體(P)"/>
                        </a:rPr>
                        <a:t>星</a:t>
                      </a:r>
                      <a:r>
                        <a:rPr sz="2800" spc="-5" dirty="0">
                          <a:latin typeface="華康新特圓體(P)"/>
                          <a:cs typeface="華康新特圓體(P)"/>
                        </a:rPr>
                        <a:t>--</a:t>
                      </a:r>
                      <a:r>
                        <a:rPr sz="2800" b="1" dirty="0">
                          <a:latin typeface="華康新特圓體(P)"/>
                          <a:cs typeface="華康新特圓體(P)"/>
                        </a:rPr>
                        <a:t>「關</a:t>
                      </a:r>
                      <a:r>
                        <a:rPr sz="2800" b="1" spc="5" dirty="0">
                          <a:latin typeface="華康新特圓體(P)"/>
                          <a:cs typeface="華康新特圓體(P)"/>
                        </a:rPr>
                        <a:t>懷</a:t>
                      </a:r>
                      <a:r>
                        <a:rPr sz="2800" b="1" spc="-10" dirty="0">
                          <a:latin typeface="華康新特圓體(P)"/>
                          <a:cs typeface="華康新特圓體(P)"/>
                        </a:rPr>
                        <a:t>」</a:t>
                      </a:r>
                      <a:endParaRPr sz="2800">
                        <a:latin typeface="華康新特圓體(P)"/>
                        <a:cs typeface="華康新特圓體(P)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48">
                <a:tc>
                  <a:txBody>
                    <a:bodyPr/>
                    <a:lstStyle/>
                    <a:p>
                      <a:pPr marL="63690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6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年</a:t>
                      </a:r>
                      <a:r>
                        <a:rPr sz="2600" b="1" spc="-66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spc="-5" dirty="0">
                          <a:latin typeface="華康粗圓體"/>
                          <a:cs typeface="華康粗圓體"/>
                        </a:rPr>
                        <a:t>7</a:t>
                      </a:r>
                      <a:r>
                        <a:rPr sz="2600" b="1" spc="-660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914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學生：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陳</a:t>
                      </a:r>
                      <a:r>
                        <a:rPr sz="2800" b="1" spc="-5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烽</a:t>
                      </a:r>
                      <a:r>
                        <a:rPr sz="2800" b="1" spc="-10" dirty="0">
                          <a:solidFill>
                            <a:srgbClr val="C00000"/>
                          </a:solidFill>
                          <a:latin typeface="華康粗圓體"/>
                          <a:cs typeface="華康粗圓體"/>
                        </a:rPr>
                        <a:t>彬</a:t>
                      </a:r>
                      <a:endParaRPr sz="2800">
                        <a:latin typeface="華康粗圓體"/>
                        <a:cs typeface="華康粗圓體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2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學生品德優良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1.真誠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友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善，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90"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事蹟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主動關心周遭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人事物。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2.關注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時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事，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願意實踐公民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3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行動。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3.溫暖</a:t>
                      </a:r>
                      <a:r>
                        <a:rPr sz="2600" b="1" spc="-15" dirty="0">
                          <a:latin typeface="華康粗圓體"/>
                          <a:cs typeface="華康粗圓體"/>
                        </a:rPr>
                        <a:t>助</a:t>
                      </a:r>
                      <a:r>
                        <a:rPr sz="2600" b="1" dirty="0">
                          <a:latin typeface="華康粗圓體"/>
                          <a:cs typeface="華康粗圓體"/>
                        </a:rPr>
                        <a:t>人，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班上行動暖暖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28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3105"/>
                        </a:lnSpc>
                      </a:pPr>
                      <a:r>
                        <a:rPr sz="2600" b="1" dirty="0">
                          <a:latin typeface="華康粗圓體"/>
                          <a:cs typeface="華康粗圓體"/>
                        </a:rPr>
                        <a:t>包。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463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導師：</a:t>
                      </a:r>
                      <a:r>
                        <a:rPr sz="2600" spc="-675" dirty="0">
                          <a:latin typeface="華康粗圓體"/>
                          <a:cs typeface="華康粗圓體"/>
                        </a:rPr>
                        <a:t> </a:t>
                      </a:r>
                      <a:r>
                        <a:rPr sz="2600" spc="-15" dirty="0">
                          <a:latin typeface="華康粗圓體"/>
                          <a:cs typeface="華康粗圓體"/>
                        </a:rPr>
                        <a:t>廖</a:t>
                      </a:r>
                      <a:r>
                        <a:rPr sz="2600" dirty="0">
                          <a:latin typeface="華康粗圓體"/>
                          <a:cs typeface="華康粗圓體"/>
                        </a:rPr>
                        <a:t>意稜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2600" dirty="0">
                          <a:latin typeface="華康粗圓體"/>
                          <a:cs typeface="華康粗圓體"/>
                        </a:rPr>
                        <a:t>家長：</a:t>
                      </a:r>
                      <a:endParaRPr sz="2600">
                        <a:latin typeface="華康粗圓體"/>
                        <a:cs typeface="華康粗圓體"/>
                      </a:endParaRPr>
                    </a:p>
                  </a:txBody>
                  <a:tcPr marL="0" marR="0" marT="127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EC587C7-A51D-413E-91FB-97F2852B2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399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90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1630</Words>
  <Application>Microsoft Office PowerPoint</Application>
  <PresentationFormat>自訂</PresentationFormat>
  <Paragraphs>619</Paragraphs>
  <Slides>30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7" baseType="lpstr">
      <vt:lpstr>華康粗圓體</vt:lpstr>
      <vt:lpstr>華康新特圓體(P)</vt:lpstr>
      <vt:lpstr>微軟正黑體</vt:lpstr>
      <vt:lpstr>Calibri</vt:lpstr>
      <vt:lpstr>Times New Roman</vt:lpstr>
      <vt:lpstr>Wingdings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桃園市文山國小良品之星</dc:title>
  <dc:creator>user</dc:creator>
  <cp:lastModifiedBy>user</cp:lastModifiedBy>
  <cp:revision>3</cp:revision>
  <dcterms:created xsi:type="dcterms:W3CDTF">2025-12-04T01:00:46Z</dcterms:created>
  <dcterms:modified xsi:type="dcterms:W3CDTF">2025-12-04T01:07:29Z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2025-12-04T00:00:00Z</vt:filetime>
  </property>
  <property fmtid="{D5CDD505-2E9C-101B-9397-08002B2CF9AE}" pid="3" name="Creator">
    <vt:lpwstr>Microsoft® Word LTSC</vt:lpwstr>
  </property>
  <property fmtid="{D5CDD505-2E9C-101B-9397-08002B2CF9AE}" pid="4" name="LastSaved">
    <vt:filetime>2025-12-04T00:00:00Z</vt:filetime>
  </property>
</Properties>
</file>