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6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9" r:id="rId14"/>
    <p:sldId id="267" r:id="rId15"/>
  </p:sldIdLst>
  <p:sldSz cx="12192000" cy="6858000"/>
  <p:notesSz cx="6858000" cy="9144000"/>
  <p:embeddedFontLst>
    <p:embeddedFont>
      <p:font typeface="標楷體" panose="03000509000000000000" pitchFamily="65" charset="-120"/>
      <p:regular r:id="rId17"/>
    </p:embeddedFont>
    <p:embeddedFont>
      <p:font typeface="PMingLiu" panose="02020500000000000000" pitchFamily="18" charset="-120"/>
      <p:regular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orbel" panose="020B0503020204020204" pitchFamily="34" charset="0"/>
      <p:regular r:id="rId23"/>
      <p:bold r:id="rId24"/>
      <p:italic r:id="rId25"/>
      <p:boldItalic r:id="rId26"/>
    </p:embeddedFont>
    <p:embeddedFont>
      <p:font typeface="Microsoft JhengHei" panose="020B0604030504040204" pitchFamily="34" charset="-120"/>
      <p:regular r:id="rId27"/>
      <p:bold r:id="rId28"/>
    </p:embeddedFont>
    <p:embeddedFont>
      <p:font typeface="標楷體" panose="03000509000000000000" pitchFamily="65" charset="-12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9" roundtripDataSignature="AMtx7mgbqKs7CUXbWjwmhnD4Dj3r3wwo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中等深淺樣式 4 - 輔色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84E427A-3D55-4303-BF80-6455036E1DE7}" styleName="佈景主題樣式 1 - 輔色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114&#24180;&#19978;&#23416;&#26399;&#26657;&#22290;&#36890;&#22577;&#20107;&#20214;&#27604;&#20363;9-12&#2637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114&#24180;&#19978;&#23416;&#26399;&#26657;&#22290;&#36890;&#22577;&#20107;&#20214;&#27604;&#20363;9-12&#2637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r>
              <a:rPr lang="zh-TW" altLang="en-US" sz="2000">
                <a:latin typeface="標楷體" panose="03000509000000000000" pitchFamily="65" charset="-120"/>
                <a:ea typeface="標楷體" panose="03000509000000000000" pitchFamily="65" charset="-120"/>
              </a:rPr>
              <a:t>校園通報事件圓餅圖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defRPr>
          </a:pPr>
          <a:endParaRPr lang="zh-TW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工作表1!$I$3</c:f>
              <c:strCache>
                <c:ptCount val="1"/>
                <c:pt idx="0">
                  <c:v>總數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C28-4FD7-9BF7-8647CA95C2A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C28-4FD7-9BF7-8647CA95C2A6}"/>
              </c:ext>
            </c:extLst>
          </c:dPt>
          <c:dLbls>
            <c:dLbl>
              <c:idx val="0"/>
              <c:layout>
                <c:manualLayout>
                  <c:x val="0"/>
                  <c:y val="3.66569032517526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803566182844682"/>
                      <c:h val="0.317802522880097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C28-4FD7-9BF7-8647CA95C2A6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  <a:cs typeface="+mn-cs"/>
                    </a:defRPr>
                  </a:pPr>
                  <a:endParaRPr lang="zh-TW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66547001288562"/>
                      <c:h val="0.317802422232543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C28-4FD7-9BF7-8647CA95C2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spc="0" baseline="0">
                    <a:solidFill>
                      <a:schemeClr val="accent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  <a:cs typeface="+mn-cs"/>
                  </a:defRPr>
                </a:pPr>
                <a:endParaRPr lang="zh-TW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工作表1!$H$4:$H$5</c:f>
              <c:strCache>
                <c:ptCount val="2"/>
                <c:pt idx="0">
                  <c:v>校安事件</c:v>
                </c:pt>
                <c:pt idx="1">
                  <c:v>性別事件</c:v>
                </c:pt>
              </c:strCache>
            </c:strRef>
          </c:cat>
          <c:val>
            <c:numRef>
              <c:f>工作表1!$I$4:$I$5</c:f>
              <c:numCache>
                <c:formatCode>General</c:formatCode>
                <c:ptCount val="2"/>
                <c:pt idx="0">
                  <c:v>31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28-4FD7-9BF7-8647CA95C2A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校園通報事件折線圖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工作表1!$A$4</c:f>
              <c:strCache>
                <c:ptCount val="1"/>
                <c:pt idx="0">
                  <c:v>校安事件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工作表1!$B$3:$E$3</c:f>
              <c:strCache>
                <c:ptCount val="4"/>
                <c:pt idx="0">
                  <c:v>9月</c:v>
                </c:pt>
                <c:pt idx="1">
                  <c:v>10月</c:v>
                </c:pt>
                <c:pt idx="2">
                  <c:v>11月</c:v>
                </c:pt>
                <c:pt idx="3">
                  <c:v>12月</c:v>
                </c:pt>
              </c:strCache>
            </c:strRef>
          </c:cat>
          <c:val>
            <c:numRef>
              <c:f>工作表1!$B$4:$E$4</c:f>
              <c:numCache>
                <c:formatCode>General</c:formatCode>
                <c:ptCount val="4"/>
                <c:pt idx="0">
                  <c:v>9</c:v>
                </c:pt>
                <c:pt idx="1">
                  <c:v>8</c:v>
                </c:pt>
                <c:pt idx="2">
                  <c:v>11</c:v>
                </c:pt>
                <c:pt idx="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0A-4DF8-A9FD-52C7818662CE}"/>
            </c:ext>
          </c:extLst>
        </c:ser>
        <c:ser>
          <c:idx val="1"/>
          <c:order val="1"/>
          <c:tx>
            <c:strRef>
              <c:f>工作表1!$A$5</c:f>
              <c:strCache>
                <c:ptCount val="1"/>
                <c:pt idx="0">
                  <c:v>性別事件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工作表1!$B$3:$E$3</c:f>
              <c:strCache>
                <c:ptCount val="4"/>
                <c:pt idx="0">
                  <c:v>9月</c:v>
                </c:pt>
                <c:pt idx="1">
                  <c:v>10月</c:v>
                </c:pt>
                <c:pt idx="2">
                  <c:v>11月</c:v>
                </c:pt>
                <c:pt idx="3">
                  <c:v>12月</c:v>
                </c:pt>
              </c:strCache>
            </c:strRef>
          </c:cat>
          <c:val>
            <c:numRef>
              <c:f>工作表1!$B$5:$E$5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  <c:pt idx="2">
                  <c:v>5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0A-4DF8-A9FD-52C7818662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1092384"/>
        <c:axId val="472998216"/>
      </c:lineChart>
      <c:catAx>
        <c:axId val="47109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  <c:crossAx val="472998216"/>
        <c:crosses val="autoZero"/>
        <c:auto val="1"/>
        <c:lblAlgn val="ctr"/>
        <c:lblOffset val="100"/>
        <c:noMultiLvlLbl val="0"/>
      </c:catAx>
      <c:valAx>
        <c:axId val="472998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cs"/>
              </a:defRPr>
            </a:pPr>
            <a:endParaRPr lang="zh-TW"/>
          </a:p>
        </c:txPr>
        <c:crossAx val="47109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0" name="Google Shape;9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9191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3" name="Google Shape;12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25a14cd5a6_0_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4" name="Google Shape;134;g325a14cd5a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3" name="Google Shape;14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b08df586e6_4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g3b08df586e6_4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b0eca32fc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8" name="Google Shape;158;g3b0eca32f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8" name="Google Shape;17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87795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8" name="Google Shape;1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標題投影片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2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2"/>
          <p:cNvSpPr txBox="1"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900"/>
              <a:buFont typeface="Corbel"/>
              <a:buNone/>
              <a:defRPr sz="59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2"/>
          <p:cNvSpPr txBox="1"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D7F0F6"/>
                </a:solidFill>
              </a:defRPr>
            </a:lvl1pPr>
            <a:lvl2pPr lvl="1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物件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5900"/>
              <a:buFont typeface="Corbel"/>
              <a:buNone/>
              <a:defRPr sz="5900" b="0">
                <a:solidFill>
                  <a:srgbClr val="59595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200"/>
              <a:buNone/>
              <a:defRPr sz="2200" cap="none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項物件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0" name="Google Shape;40;p15"/>
          <p:cNvSpPr txBox="1">
            <a:spLocks noGrp="1"/>
          </p:cNvSpPr>
          <p:nvPr>
            <p:ph type="body" idx="2"/>
          </p:nvPr>
        </p:nvSpPr>
        <p:spPr>
          <a:xfrm>
            <a:off x="7818120" y="868680"/>
            <a:ext cx="347472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1" name="Google Shape;41;p15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對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2"/>
          </p:nvPr>
        </p:nvSpPr>
        <p:spPr>
          <a:xfrm>
            <a:off x="3867912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body" idx="3"/>
          </p:nvPr>
        </p:nvSpPr>
        <p:spPr>
          <a:xfrm>
            <a:off x="7818463" y="1023586"/>
            <a:ext cx="3474720" cy="813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 b="1">
                <a:solidFill>
                  <a:srgbClr val="595959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6"/>
          <p:cNvSpPr txBox="1">
            <a:spLocks noGrp="1"/>
          </p:cNvSpPr>
          <p:nvPr>
            <p:ph type="body" idx="4"/>
          </p:nvPr>
        </p:nvSpPr>
        <p:spPr>
          <a:xfrm>
            <a:off x="7818463" y="1930936"/>
            <a:ext cx="347472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空白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3867912" y="868680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600"/>
              <a:buChar char="●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5pPr>
            <a:lvl6pPr marL="2743200" lvl="5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6pPr>
            <a:lvl7pPr marL="3200400" lvl="6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400"/>
              <a:buChar char="●"/>
              <a:defRPr sz="1400"/>
            </a:lvl8pPr>
            <a:lvl9pPr marL="4114800" lvl="8" indent="-3175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400"/>
              <a:buChar char="●"/>
              <a:defRPr sz="14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body" idx="2"/>
          </p:nvPr>
        </p:nvSpPr>
        <p:spPr>
          <a:xfrm>
            <a:off x="256032" y="3494176"/>
            <a:ext cx="2834640" cy="2321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 txBox="1"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orbel"/>
              <a:buNone/>
              <a:defRPr sz="32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>
            <a:spLocks noGrp="1"/>
          </p:cNvSpPr>
          <p:nvPr>
            <p:ph type="pic" idx="2"/>
          </p:nvPr>
        </p:nvSpPr>
        <p:spPr>
          <a:xfrm>
            <a:off x="3570644" y="767419"/>
            <a:ext cx="8115230" cy="5330952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72" name="Google Shape;72;p20"/>
          <p:cNvSpPr txBox="1">
            <a:spLocks noGrp="1"/>
          </p:cNvSpPr>
          <p:nvPr>
            <p:ph type="body" idx="1"/>
          </p:nvPr>
        </p:nvSpPr>
        <p:spPr>
          <a:xfrm>
            <a:off x="256032" y="3493008"/>
            <a:ext cx="2834640" cy="2322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ftr" idx="11"/>
          </p:nvPr>
        </p:nvSpPr>
        <p:spPr>
          <a:xfrm>
            <a:off x="3499101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 rot="5400000">
            <a:off x="4966548" y="-233172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1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2"/>
          <p:cNvSpPr txBox="1">
            <a:spLocks noGrp="1"/>
          </p:cNvSpPr>
          <p:nvPr>
            <p:ph type="title"/>
          </p:nvPr>
        </p:nvSpPr>
        <p:spPr>
          <a:xfrm rot="5400000">
            <a:off x="-685800" y="2057400"/>
            <a:ext cx="4953000" cy="28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1"/>
          </p:nvPr>
        </p:nvSpPr>
        <p:spPr>
          <a:xfrm rot="5400000">
            <a:off x="4965192" y="-228600"/>
            <a:ext cx="5120640" cy="73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2pPr>
            <a:lvl3pPr marL="1371600" lvl="2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3pPr>
            <a:lvl4pPr marL="1828800" lvl="3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5pPr>
            <a:lvl6pPr marL="2743200" lvl="5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6pPr>
            <a:lvl7pPr marL="3200400" lvl="6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SzPts val="1800"/>
              <a:buChar char="●"/>
              <a:defRPr/>
            </a:lvl8pPr>
            <a:lvl9pPr marL="4114800" lvl="8" indent="-342900" algn="l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SzPts val="1800"/>
              <a:buChar char="●"/>
              <a:defRPr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2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  <a:defRPr sz="3600" b="0" i="0" u="none" strike="noStrike" cap="non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8235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1"/>
          <p:cNvSpPr txBox="1"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●"/>
              <a:defRPr sz="20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●"/>
              <a:defRPr sz="18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●"/>
              <a:defRPr sz="16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SzPts val="1400"/>
              <a:buFont typeface="Noto Sans Symbols"/>
              <a:buChar char="●"/>
              <a:defRPr sz="1400" b="0" i="0" u="none" strike="noStrike" cap="non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dt" idx="10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5" name="Google Shape;15;p11"/>
          <p:cNvSpPr txBox="1">
            <a:spLocks noGrp="1"/>
          </p:cNvSpPr>
          <p:nvPr>
            <p:ph type="ftr" idx="11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endParaRPr/>
          </a:p>
        </p:txBody>
      </p:sp>
      <p:sp>
        <p:nvSpPr>
          <p:cNvPr id="16" name="Google Shape;16;p1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2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0.jp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Relationship Id="rId1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12" Type="http://schemas.openxmlformats.org/officeDocument/2006/relationships/image" Target="../media/image2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11" Type="http://schemas.openxmlformats.org/officeDocument/2006/relationships/image" Target="../media/image22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Relationship Id="rId14" Type="http://schemas.openxmlformats.org/officeDocument/2006/relationships/image" Target="../media/image2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g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>
            <a:spLocks noGrp="1"/>
          </p:cNvSpPr>
          <p:nvPr>
            <p:ph type="ctrTitle"/>
          </p:nvPr>
        </p:nvSpPr>
        <p:spPr>
          <a:xfrm>
            <a:off x="1007490" y="2038282"/>
            <a:ext cx="7531200" cy="1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rbel"/>
              <a:buNone/>
            </a:pPr>
            <a:r>
              <a:rPr lang="zh-TW" sz="4800" dirty="0"/>
              <a:t/>
            </a:r>
            <a:br>
              <a:rPr lang="zh-TW" sz="4800" dirty="0"/>
            </a:br>
            <a:r>
              <a:rPr 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桃園市桃園區文山國民小114學年度</a:t>
            </a:r>
            <a:endParaRPr sz="4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rbel"/>
              <a:buNone/>
            </a:pPr>
            <a:r>
              <a:rPr 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第一學期期末校務會議</a:t>
            </a:r>
            <a:r>
              <a:rPr lang="zh-TW" sz="4800" dirty="0">
                <a:latin typeface="標楷體" panose="03000509000000000000" pitchFamily="65" charset="-120"/>
                <a:ea typeface="標楷體" panose="03000509000000000000" pitchFamily="65" charset="-120"/>
                <a:cs typeface="PMingLiu"/>
                <a:sym typeface="PMingLiu"/>
              </a:rPr>
              <a:t>    </a:t>
            </a:r>
            <a:endParaRPr sz="4800" dirty="0">
              <a:latin typeface="標楷體" panose="03000509000000000000" pitchFamily="65" charset="-120"/>
              <a:ea typeface="標楷體" panose="03000509000000000000" pitchFamily="65" charset="-120"/>
              <a:cs typeface="PMingLiu"/>
              <a:sym typeface="PMingLiu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Corbel"/>
              <a:buNone/>
            </a:pPr>
            <a:r>
              <a:rPr lang="zh-TW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subTitle" idx="1"/>
          </p:nvPr>
        </p:nvSpPr>
        <p:spPr>
          <a:xfrm>
            <a:off x="1055729" y="4428102"/>
            <a:ext cx="73152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960"/>
              <a:buNone/>
            </a:pPr>
            <a:r>
              <a:rPr lang="zh-TW" sz="2960" dirty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報告人：陳宏嘉主任</a:t>
            </a:r>
            <a:endParaRPr sz="2960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2220"/>
              <a:buNone/>
            </a:pPr>
            <a:r>
              <a:rPr lang="zh-TW" sz="2220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lang="en-US" altLang="zh-TW" sz="2220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sz="2220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年1月</a:t>
            </a:r>
            <a:r>
              <a:rPr lang="en-US" altLang="zh-TW" sz="2220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r>
              <a:rPr lang="zh-TW" sz="2220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endParaRPr sz="2220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</a:t>
            </a:fld>
            <a:endParaRPr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998" y="2038282"/>
            <a:ext cx="2673446" cy="2389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/>
        </p:nvSpPr>
        <p:spPr>
          <a:xfrm>
            <a:off x="0" y="2556255"/>
            <a:ext cx="333629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en-US" altLang="zh-TW" sz="3600" b="0" i="0" u="none" strike="noStrike" cap="none" dirty="0" smtClean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114</a:t>
            </a:r>
            <a:r>
              <a:rPr lang="zh-TW" altLang="en-US" sz="3600" b="0" i="0" u="none" strike="noStrike" cap="none" dirty="0" smtClean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學年</a:t>
            </a:r>
            <a:endParaRPr lang="en-US" altLang="zh-TW" sz="3600" b="0" i="0" u="none" strike="noStrike" cap="none" dirty="0" smtClean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sz="3600" b="0" i="0" u="none" strike="noStrike" cap="none" dirty="0" smtClean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第一學期</a:t>
            </a:r>
            <a:endParaRPr lang="en-US" altLang="zh-TW" sz="3600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sz="3600" b="0" i="0" u="none" strike="noStrike" cap="none" dirty="0" smtClean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工作簡報</a:t>
            </a:r>
            <a:endParaRPr sz="3600" b="0" i="0" u="none" strike="noStrike" cap="none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 sz="3600" b="0" i="0" u="none" strike="noStrike" cap="none" dirty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 sz="3600" b="0" i="0" u="none" strike="noStrike" cap="none" dirty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8" name="Google Shape;108;p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2</a:t>
            </a:fld>
            <a:endParaRPr/>
          </a:p>
        </p:txBody>
      </p:sp>
      <p:grpSp>
        <p:nvGrpSpPr>
          <p:cNvPr id="19" name="群組 18"/>
          <p:cNvGrpSpPr/>
          <p:nvPr/>
        </p:nvGrpSpPr>
        <p:grpSpPr>
          <a:xfrm>
            <a:off x="4203403" y="161971"/>
            <a:ext cx="1939637" cy="6326900"/>
            <a:chOff x="3685308" y="161973"/>
            <a:chExt cx="1939637" cy="6326900"/>
          </a:xfrm>
        </p:grpSpPr>
        <p:sp>
          <p:nvSpPr>
            <p:cNvPr id="2" name="矩形圖說文字 1"/>
            <p:cNvSpPr/>
            <p:nvPr/>
          </p:nvSpPr>
          <p:spPr>
            <a:xfrm>
              <a:off x="3823855" y="161973"/>
              <a:ext cx="1505527" cy="563419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教師好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5308" y="904430"/>
              <a:ext cx="1939637" cy="1277211"/>
            </a:xfrm>
            <a:prstGeom prst="rect">
              <a:avLst/>
            </a:prstGeom>
          </p:spPr>
        </p:pic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5308" y="2310652"/>
              <a:ext cx="1939637" cy="1332320"/>
            </a:xfrm>
            <a:prstGeom prst="rect">
              <a:avLst/>
            </a:prstGeom>
          </p:spPr>
        </p:pic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5308" y="3771983"/>
              <a:ext cx="1939636" cy="1232675"/>
            </a:xfrm>
            <a:prstGeom prst="rect">
              <a:avLst/>
            </a:prstGeom>
          </p:spPr>
        </p:pic>
        <p:pic>
          <p:nvPicPr>
            <p:cNvPr id="6" name="圖片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85308" y="5133669"/>
              <a:ext cx="1939636" cy="1355204"/>
            </a:xfrm>
            <a:prstGeom prst="rect">
              <a:avLst/>
            </a:prstGeom>
          </p:spPr>
        </p:pic>
      </p:grpSp>
      <p:grpSp>
        <p:nvGrpSpPr>
          <p:cNvPr id="18" name="群組 17"/>
          <p:cNvGrpSpPr/>
          <p:nvPr/>
        </p:nvGrpSpPr>
        <p:grpSpPr>
          <a:xfrm>
            <a:off x="6790842" y="161971"/>
            <a:ext cx="1939637" cy="6326901"/>
            <a:chOff x="6234545" y="161973"/>
            <a:chExt cx="1939637" cy="6326901"/>
          </a:xfrm>
        </p:grpSpPr>
        <p:sp>
          <p:nvSpPr>
            <p:cNvPr id="11" name="矩形圖說文字 10"/>
            <p:cNvSpPr/>
            <p:nvPr/>
          </p:nvSpPr>
          <p:spPr>
            <a:xfrm>
              <a:off x="6451601" y="161973"/>
              <a:ext cx="1505527" cy="563419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學生優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4546" y="3771983"/>
              <a:ext cx="1939636" cy="1232675"/>
            </a:xfrm>
            <a:prstGeom prst="rect">
              <a:avLst/>
            </a:prstGeom>
          </p:spPr>
        </p:pic>
        <p:pic>
          <p:nvPicPr>
            <p:cNvPr id="8" name="圖片 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4545" y="2310652"/>
              <a:ext cx="1915007" cy="1332320"/>
            </a:xfrm>
            <a:prstGeom prst="rect">
              <a:avLst/>
            </a:prstGeom>
          </p:spPr>
        </p:pic>
        <p:pic>
          <p:nvPicPr>
            <p:cNvPr id="9" name="圖片 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4546" y="904430"/>
              <a:ext cx="1915007" cy="1277211"/>
            </a:xfrm>
            <a:prstGeom prst="rect">
              <a:avLst/>
            </a:prstGeom>
          </p:spPr>
        </p:pic>
        <p:pic>
          <p:nvPicPr>
            <p:cNvPr id="10" name="圖片 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34545" y="5133670"/>
              <a:ext cx="1939637" cy="1355204"/>
            </a:xfrm>
            <a:prstGeom prst="rect">
              <a:avLst/>
            </a:prstGeom>
          </p:spPr>
        </p:pic>
      </p:grpSp>
      <p:grpSp>
        <p:nvGrpSpPr>
          <p:cNvPr id="17" name="群組 16"/>
          <p:cNvGrpSpPr/>
          <p:nvPr/>
        </p:nvGrpSpPr>
        <p:grpSpPr>
          <a:xfrm>
            <a:off x="9376967" y="161971"/>
            <a:ext cx="1923211" cy="6326901"/>
            <a:chOff x="8750950" y="161972"/>
            <a:chExt cx="1923211" cy="6326901"/>
          </a:xfrm>
        </p:grpSpPr>
        <p:sp>
          <p:nvSpPr>
            <p:cNvPr id="16" name="矩形圖說文字 15"/>
            <p:cNvSpPr/>
            <p:nvPr/>
          </p:nvSpPr>
          <p:spPr>
            <a:xfrm>
              <a:off x="9079347" y="161972"/>
              <a:ext cx="1505527" cy="563419"/>
            </a:xfrm>
            <a:prstGeom prst="wedgeRect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dirty="0" smtClean="0">
                  <a:latin typeface="標楷體" panose="03000509000000000000" pitchFamily="65" charset="-120"/>
                  <a:ea typeface="標楷體" panose="03000509000000000000" pitchFamily="65" charset="-120"/>
                </a:rPr>
                <a:t>社區讚</a:t>
              </a:r>
              <a:endPara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pic>
          <p:nvPicPr>
            <p:cNvPr id="12" name="圖片 1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9154" y="904431"/>
              <a:ext cx="1915007" cy="1277210"/>
            </a:xfrm>
            <a:prstGeom prst="rect">
              <a:avLst/>
            </a:prstGeom>
          </p:spPr>
        </p:pic>
        <p:pic>
          <p:nvPicPr>
            <p:cNvPr id="13" name="圖片 1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9151" y="2310652"/>
              <a:ext cx="1915009" cy="1332320"/>
            </a:xfrm>
            <a:prstGeom prst="rect">
              <a:avLst/>
            </a:prstGeom>
          </p:spPr>
        </p:pic>
        <p:pic>
          <p:nvPicPr>
            <p:cNvPr id="14" name="圖片 1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0950" y="3778113"/>
              <a:ext cx="1923210" cy="1226546"/>
            </a:xfrm>
            <a:prstGeom prst="rect">
              <a:avLst/>
            </a:prstGeom>
          </p:spPr>
        </p:pic>
        <p:pic>
          <p:nvPicPr>
            <p:cNvPr id="15" name="圖片 14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9151" y="5133669"/>
              <a:ext cx="1915009" cy="135520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/>
        </p:nvSpPr>
        <p:spPr>
          <a:xfrm>
            <a:off x="0" y="2556255"/>
            <a:ext cx="3336290" cy="230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en-US" altLang="zh-TW" sz="3600" b="0" i="0" u="none" strike="noStrike" cap="none" dirty="0" smtClean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114</a:t>
            </a:r>
            <a:r>
              <a:rPr lang="zh-TW" altLang="en-US" sz="3600" b="0" i="0" u="none" strike="noStrike" cap="none" dirty="0" smtClean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學年</a:t>
            </a:r>
            <a:endParaRPr lang="en-US" altLang="zh-TW" sz="3600" b="0" i="0" u="none" strike="noStrike" cap="none" dirty="0" smtClean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sz="3600" b="0" i="0" u="none" strike="noStrike" cap="none" dirty="0" smtClean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第一學期</a:t>
            </a:r>
            <a:endParaRPr lang="en-US" altLang="zh-TW" sz="3600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altLang="en-US" sz="3600" b="0" i="0" u="none" strike="noStrike" cap="none" dirty="0" smtClean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工作簡報</a:t>
            </a:r>
            <a:endParaRPr sz="3600" b="0" i="0" u="none" strike="noStrike" cap="none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 sz="3600" b="0" i="0" u="none" strike="noStrike" cap="none" dirty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 sz="3600" b="0" i="0" u="none" strike="noStrike" cap="none" dirty="0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8" name="Google Shape;108;p4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3</a:t>
            </a:fld>
            <a:endParaRPr/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28" y="3526102"/>
            <a:ext cx="2488898" cy="1335203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28" y="1995055"/>
            <a:ext cx="2488898" cy="1433125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380" y="1995055"/>
            <a:ext cx="3821667" cy="2866250"/>
          </a:xfrm>
          <a:prstGeom prst="rect">
            <a:avLst/>
          </a:prstGeom>
        </p:spPr>
      </p:pic>
      <p:pic>
        <p:nvPicPr>
          <p:cNvPr id="23" name="圖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29" y="4959227"/>
            <a:ext cx="2488898" cy="1762223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380" y="4990751"/>
            <a:ext cx="1999493" cy="1730699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326" y="4990751"/>
            <a:ext cx="1752721" cy="1730699"/>
          </a:xfrm>
          <a:prstGeom prst="rect">
            <a:avLst/>
          </a:prstGeom>
        </p:spPr>
      </p:pic>
      <p:pic>
        <p:nvPicPr>
          <p:cNvPr id="26" name="圖片 2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" t="28821" r="9402" b="14210"/>
          <a:stretch/>
        </p:blipFill>
        <p:spPr>
          <a:xfrm>
            <a:off x="6045379" y="332578"/>
            <a:ext cx="3821667" cy="1597754"/>
          </a:xfrm>
          <a:prstGeom prst="rect">
            <a:avLst/>
          </a:prstGeom>
        </p:spPr>
      </p:pic>
      <p:pic>
        <p:nvPicPr>
          <p:cNvPr id="27" name="圖片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028" y="332578"/>
            <a:ext cx="2488898" cy="1613516"/>
          </a:xfrm>
          <a:prstGeom prst="rect">
            <a:avLst/>
          </a:prstGeom>
        </p:spPr>
      </p:pic>
      <p:pic>
        <p:nvPicPr>
          <p:cNvPr id="28" name="圖片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501" y="3526101"/>
            <a:ext cx="1996882" cy="1335203"/>
          </a:xfrm>
          <a:prstGeom prst="rect">
            <a:avLst/>
          </a:prstGeom>
        </p:spPr>
      </p:pic>
      <p:pic>
        <p:nvPicPr>
          <p:cNvPr id="29" name="圖片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500" y="4990751"/>
            <a:ext cx="1996882" cy="1730699"/>
          </a:xfrm>
          <a:prstGeom prst="rect">
            <a:avLst/>
          </a:prstGeom>
        </p:spPr>
      </p:pic>
      <p:pic>
        <p:nvPicPr>
          <p:cNvPr id="30" name="圖片 2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30" b="5569"/>
          <a:stretch/>
        </p:blipFill>
        <p:spPr>
          <a:xfrm>
            <a:off x="9936499" y="1995054"/>
            <a:ext cx="1996883" cy="1466323"/>
          </a:xfrm>
          <a:prstGeom prst="rect">
            <a:avLst/>
          </a:prstGeom>
        </p:spPr>
      </p:pic>
      <p:pic>
        <p:nvPicPr>
          <p:cNvPr id="31" name="圖片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99" y="332579"/>
            <a:ext cx="1996883" cy="1597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985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369870" y="1123837"/>
            <a:ext cx="24966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11</a:t>
            </a:r>
            <a:r>
              <a:rPr lang="zh-TW" sz="3600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4</a:t>
            </a:r>
            <a:r>
              <a:rPr lang="zh-TW" sz="3600" b="0" i="0" u="none" strike="noStrike" cap="none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學年度</a:t>
            </a:r>
            <a:endParaRPr sz="3600" b="0" i="0" u="none" strike="noStrike" cap="none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第二學期</a:t>
            </a:r>
            <a:endParaRPr sz="3600" b="0" i="0" u="none" strike="noStrike" cap="none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學務處</a:t>
            </a:r>
            <a:endParaRPr sz="3600" b="0" i="0" u="none" strike="noStrike" cap="none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sz="3600" b="0" i="0" u="none" strike="noStrike" cap="none" dirty="0">
                <a:solidFill>
                  <a:srgbClr val="FFFF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工作行事曆</a:t>
            </a:r>
            <a:endParaRPr sz="3600" b="0" i="0" u="none" strike="noStrike" cap="none" dirty="0">
              <a:solidFill>
                <a:srgbClr val="FFFFFF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</p:txBody>
      </p:sp>
      <p:sp>
        <p:nvSpPr>
          <p:cNvPr id="101" name="Google Shape;101;p2"/>
          <p:cNvSpPr txBox="1"/>
          <p:nvPr/>
        </p:nvSpPr>
        <p:spPr>
          <a:xfrm>
            <a:off x="3594748" y="1213191"/>
            <a:ext cx="7983000" cy="4208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>
              <a:buSzPts val="2400"/>
              <a:buFont typeface="Noto Sans Symbols"/>
              <a:buChar char="●"/>
            </a:pPr>
            <a:r>
              <a:rPr lang="zh-TW" sz="2400" b="0" i="0" u="none" strike="noStrike" cap="none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3月</a:t>
            </a:r>
            <a:r>
              <a:rPr lang="zh-TW" sz="2400" b="0" i="0" u="none" strike="noStrike" cap="none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份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：友善校園宣導、全國學生音樂比賽、全國學生舞蹈比賽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、</a:t>
            </a:r>
            <a:r>
              <a:rPr lang="zh-TW" altLang="en-US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模範兒童</a:t>
            </a:r>
            <a:r>
              <a:rPr lang="zh-TW" altLang="en-US" sz="2400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拍照表揚、</a:t>
            </a:r>
            <a:r>
              <a:rPr lang="zh-TW" altLang="en-US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良品之星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、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兒童節禮物發放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、</a:t>
            </a:r>
            <a:r>
              <a:rPr lang="zh-TW" altLang="en-US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各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年級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戶外教育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、下</a:t>
            </a:r>
            <a:r>
              <a:rPr lang="zh-TW" altLang="en-US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學期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社團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開始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、書包減重測量、綠校園生態學校活動推廣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。</a:t>
            </a:r>
            <a:endParaRPr sz="2400" b="0" i="0" u="none" strike="noStrike" cap="none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zh-TW" sz="2400" b="0" i="0" u="none" strike="noStrike" cap="none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4月份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：交通安全宣導、志工旅遊、六年級班際樂樂棒競賽</a:t>
            </a: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、4月份綠校園生態</a:t>
            </a:r>
            <a:r>
              <a:rPr lang="zh-TW" sz="2400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學校活動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。</a:t>
            </a:r>
            <a:endParaRPr sz="2400" b="0" i="0" u="none" strike="noStrike" cap="none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zh-TW" sz="2400" b="0" i="0" u="none" strike="noStrike" cap="none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5月份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：班際音樂競賽、交通安全宣導、童笛箏鳴(5/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1</a:t>
            </a:r>
            <a:r>
              <a:rPr lang="en-US" alt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5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)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、學生自治市選舉活動、5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/</a:t>
            </a:r>
            <a:r>
              <a:rPr lang="en-US" alt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27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(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三)桃園之光表揚、五年級班際躲避球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競賽。</a:t>
            </a:r>
            <a:endParaRPr sz="2400" b="0" i="0" u="none" strike="noStrike" cap="none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●"/>
            </a:pPr>
            <a:r>
              <a:rPr lang="zh-TW" sz="2400" b="0" i="0" u="none" strike="noStrike" cap="none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6月份</a:t>
            </a:r>
            <a:r>
              <a:rPr lang="zh-TW" sz="2400" b="0" i="0" u="none" strike="noStrike" cap="none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：一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到四年級班際體育競賽、畢業典禮、小主播報名、11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4</a:t>
            </a:r>
            <a:r>
              <a:rPr lang="zh-TW" sz="2400" b="0" i="0" u="none" strike="noStrike" cap="none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Corbel"/>
                <a:sym typeface="Corbel"/>
              </a:rPr>
              <a:t>學年度下學期社團結案暨暑期社團招生。</a:t>
            </a:r>
            <a:endParaRPr sz="2400" b="1" i="0" u="none" strike="noStrike" cap="none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Corbel"/>
              <a:sym typeface="Corbe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/>
            </a:r>
            <a:br>
              <a:rPr lang="zh-TW" sz="2400" b="1" i="0" u="none" strike="noStrike" cap="none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sz="2400" b="1" i="0" u="none" strike="noStrike" cap="none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102" name="Google Shape;102;p2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 txBox="1">
            <a:spLocks noGrp="1"/>
          </p:cNvSpPr>
          <p:nvPr>
            <p:ph type="title"/>
          </p:nvPr>
        </p:nvSpPr>
        <p:spPr>
          <a:xfrm>
            <a:off x="360369" y="1128412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生教組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業務工作報告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6" name="Google Shape;116;p5"/>
          <p:cNvSpPr txBox="1">
            <a:spLocks noGrp="1"/>
          </p:cNvSpPr>
          <p:nvPr>
            <p:ph type="body" idx="1"/>
          </p:nvPr>
        </p:nvSpPr>
        <p:spPr>
          <a:xfrm>
            <a:off x="3437950" y="148275"/>
            <a:ext cx="8754000" cy="62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40000" lvl="0" indent="-33337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icrosoft JhengHei"/>
              <a:buChar char="●"/>
            </a:pPr>
            <a:r>
              <a:rPr lang="zh-TW" sz="24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1.</a:t>
            </a:r>
            <a:r>
              <a:rPr 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交通安全</a:t>
            </a:r>
            <a:r>
              <a:rPr 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/>
            </a:r>
            <a:br>
              <a:rPr 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(1)導護老師輪值編排，感謝各位老師擔任導護工作。</a:t>
            </a:r>
            <a:b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(2)學生糾察隊訓練，感謝五、六年級支援。</a:t>
            </a:r>
            <a:b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(3)關懷交通導護志工。</a:t>
            </a:r>
            <a:b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(4)交通安全宣導。</a:t>
            </a:r>
            <a:b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(5)關懷安親班之交通接送。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  <a:p>
            <a:pPr marL="540000" lvl="0" indent="-3323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icrosoft JhengHei"/>
              <a:buChar char="●"/>
            </a:pPr>
            <a:r>
              <a:rPr 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2.校園安全</a:t>
            </a:r>
            <a:r>
              <a:rPr 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/>
            </a:r>
            <a:br>
              <a:rPr 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(1)巡視學生安全與秩序。</a:t>
            </a:r>
            <a:b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(2)宣導各項安全事項。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  <a:p>
            <a:pPr marL="540000" lvl="0" indent="-3323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icrosoft JhengHei"/>
              <a:buChar char="●"/>
            </a:pPr>
            <a:r>
              <a:rPr lang="zh-TW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3.友善校園</a:t>
            </a:r>
            <a:r>
              <a:rPr 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/>
            </a:r>
            <a:br>
              <a:rPr 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(1)正向管教宣導。</a:t>
            </a:r>
            <a:b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(2)提醒孩子與同儕友善相處，尊重與禮節的態度。</a:t>
            </a:r>
            <a:b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</a:b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(3)校園霸凌防治：尊重身體自主權，口說友善話語減少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校園學生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衝突事件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  <a:p>
            <a:pPr marL="207601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 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4)反毒及藥物濫用防制教育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。</a:t>
            </a:r>
            <a:endParaRPr lang="en-US" altLang="zh-TW" sz="2400" dirty="0" smtClean="0"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  <a:p>
            <a:pPr marL="207601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  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(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5)防災教育及校安通報系統管理人員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。</a:t>
            </a:r>
            <a:endParaRPr lang="en-US" altLang="zh-TW" sz="2400" dirty="0"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  <a:p>
            <a:pPr marL="540000" lvl="0" indent="-33239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icrosoft JhengHei"/>
              <a:buChar char="●"/>
            </a:pPr>
            <a:r>
              <a:rPr lang="zh-TW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4.好兒童點數兌換車</a:t>
            </a:r>
            <a:endParaRPr sz="2400" b="1" dirty="0" smtClean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2400" b="1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 </a:t>
            </a:r>
            <a:r>
              <a:rPr lang="zh-TW" sz="2400" b="1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  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  <a:cs typeface="Microsoft JhengHei"/>
                <a:sym typeface="Microsoft JhengHei"/>
              </a:rPr>
              <a:t>每週四、五大下課時間進行兌換。</a:t>
            </a:r>
            <a:endParaRPr sz="24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Microsoft JhengHei"/>
              <a:sym typeface="Microsoft JhengHei"/>
            </a:endParaRPr>
          </a:p>
        </p:txBody>
      </p:sp>
      <p:sp>
        <p:nvSpPr>
          <p:cNvPr id="117" name="Google Shape;117;p5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altLang="zh-TW"/>
              <a:t>5</a:t>
            </a:fld>
            <a:endParaRPr/>
          </a:p>
        </p:txBody>
      </p:sp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77525" y="1622253"/>
            <a:ext cx="3494051" cy="2185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525" y="4687625"/>
            <a:ext cx="3494050" cy="195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375" y="246813"/>
            <a:ext cx="3143250" cy="235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訓育組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業務工作報告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6" name="Google Shape;126;p6"/>
          <p:cNvSpPr txBox="1">
            <a:spLocks noGrp="1"/>
          </p:cNvSpPr>
          <p:nvPr>
            <p:ph type="body" idx="1"/>
          </p:nvPr>
        </p:nvSpPr>
        <p:spPr>
          <a:xfrm>
            <a:off x="3584350" y="958300"/>
            <a:ext cx="8131500" cy="57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182880" lvl="0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第二學期活動：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AutoNum type="arabicPeriod"/>
            </a:pPr>
            <a:r>
              <a:rPr 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每週四中午魔法麥克小主播。</a:t>
            </a:r>
            <a:endParaRPr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 indent="-38735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ts val="2500"/>
              <a:buAutoNum type="arabicPeriod"/>
            </a:pPr>
            <a:r>
              <a:rPr lang="zh-TW" alt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戶外</a:t>
            </a:r>
            <a:r>
              <a:rPr lang="zh-TW" altLang="zh-TW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</a:t>
            </a:r>
            <a:r>
              <a:rPr lang="en-US" altLang="zh-TW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幼</a:t>
            </a: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(5/12)、</a:t>
            </a:r>
            <a:r>
              <a:rPr 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二</a:t>
            </a: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(4/23)</a:t>
            </a:r>
            <a:r>
              <a:rPr 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、三(4/27)、四(3/17) </a:t>
            </a:r>
            <a:r>
              <a:rPr lang="zh-TW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年級</a:t>
            </a:r>
            <a:endParaRPr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AutoNum type="arabicPeriod"/>
            </a:pPr>
            <a:r>
              <a:rPr 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全國學生音樂比賽(3月初)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AutoNum type="arabicPeriod"/>
            </a:pPr>
            <a:r>
              <a:rPr 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各年段市、區、校模範生表揚(</a:t>
            </a:r>
            <a:r>
              <a:rPr lang="zh-TW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lang="zh-TW" altLang="en-US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zh-TW" sz="2400" dirty="0" smtClean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AutoNum type="arabicPeriod"/>
            </a:pPr>
            <a:r>
              <a:rPr 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童笛箏鳴(5/15)、</a:t>
            </a: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童笛箏鳴校內預演(5月初)。</a:t>
            </a:r>
            <a:endParaRPr sz="24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AutoNum type="arabicPeriod"/>
            </a:pP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自治市政見發表(5/7</a:t>
            </a:r>
            <a:r>
              <a:rPr lang="zh-TW" sz="2400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en-US" altLang="zh-TW" sz="2400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sz="2400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自治</a:t>
            </a: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市選舉(5/8)。</a:t>
            </a:r>
            <a:endParaRPr sz="24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AutoNum type="arabicPeriod"/>
            </a:pPr>
            <a:r>
              <a:rPr 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班際音樂比賽(6/25)</a:t>
            </a:r>
            <a:endParaRPr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AutoNum type="arabicPeriod"/>
            </a:pPr>
            <a:r>
              <a:rPr lang="zh-TW" sz="2400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小主播新秀召募(6月中-底)</a:t>
            </a:r>
            <a:endParaRPr sz="2400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048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Corbel"/>
              <a:buNone/>
            </a:pPr>
            <a:endParaRPr sz="2400" dirty="0"/>
          </a:p>
          <a:p>
            <a:pPr marL="182880" lvl="0" indent="-30475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endParaRPr sz="2400" dirty="0"/>
          </a:p>
        </p:txBody>
      </p:sp>
      <p:sp>
        <p:nvSpPr>
          <p:cNvPr id="127" name="Google Shape;127;p6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6</a:t>
            </a:fld>
            <a:endParaRPr/>
          </a:p>
        </p:txBody>
      </p:sp>
      <p:pic>
        <p:nvPicPr>
          <p:cNvPr id="128" name="Google Shape;128;p6" title="LINE_ALBUM_20251120_251215_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69746" y="4045052"/>
            <a:ext cx="3374180" cy="267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6" title="LINE_ALBUM_20251121_251215_1.jpg"/>
          <p:cNvPicPr preferRelativeResize="0"/>
          <p:nvPr/>
        </p:nvPicPr>
        <p:blipFill rotWithShape="1">
          <a:blip r:embed="rId4">
            <a:alphaModFix/>
          </a:blip>
          <a:srcRect l="16048" t="37086" r="19758" b="10376"/>
          <a:stretch/>
        </p:blipFill>
        <p:spPr>
          <a:xfrm>
            <a:off x="8254775" y="3762"/>
            <a:ext cx="3589151" cy="170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6" title="LINE_ALBUM_2025.11.27桃園航空城_251215_1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6813" y="858400"/>
            <a:ext cx="2659748" cy="199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6" title="IMG_5917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7662" y="3912750"/>
            <a:ext cx="2818002" cy="211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25a14cd5a6_0_1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訓育組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業務工作報告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7" name="Google Shape;137;g325a14cd5a6_0_1"/>
          <p:cNvSpPr txBox="1">
            <a:spLocks noGrp="1"/>
          </p:cNvSpPr>
          <p:nvPr>
            <p:ph type="body" idx="1"/>
          </p:nvPr>
        </p:nvSpPr>
        <p:spPr>
          <a:xfrm>
            <a:off x="3633451" y="758650"/>
            <a:ext cx="5902036" cy="559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【童笛箏鳴】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1. 招募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工作人員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典禮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、表演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、媒體組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公關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、總務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、場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務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組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歡迎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有學生上台演出的班級導師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一同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加入工作人員的行列。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2.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補休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當天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不同工作組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別</a:t>
            </a:r>
            <a: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依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相關簽到時間與簽退時間進行補休。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3. </a:t>
            </a:r>
            <a:r>
              <a:rPr lang="zh-TW" altLang="en-US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工作</a:t>
            </a:r>
            <a:r>
              <a:rPr lang="zh-TW" sz="2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群</a:t>
            </a:r>
            <a:r>
              <a:rPr 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組的LINE QRcode，請有興趣加入的老師們掃描進入，開學後會陸續進行工作分配與公告。</a:t>
            </a:r>
            <a:endParaRPr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38" name="Google Shape;138;g325a14cd5a6_0_1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7</a:t>
            </a:fld>
            <a:endParaRPr/>
          </a:p>
        </p:txBody>
      </p:sp>
      <p:sp>
        <p:nvSpPr>
          <p:cNvPr id="139" name="Google Shape;139;g325a14cd5a6_0_1"/>
          <p:cNvSpPr txBox="1"/>
          <p:nvPr/>
        </p:nvSpPr>
        <p:spPr>
          <a:xfrm>
            <a:off x="7580575" y="2247525"/>
            <a:ext cx="4649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595959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pic>
        <p:nvPicPr>
          <p:cNvPr id="140" name="Google Shape;140;g325a14cd5a6_0_1" title="6622B2FC-D94C-4095-9665-1778A80B3D6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74547" y="1491000"/>
            <a:ext cx="3048000" cy="3057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衛生組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業務工作報告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3767730" y="511750"/>
            <a:ext cx="7505700" cy="58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校園環境整潔工作</a:t>
            </a:r>
            <a:endParaRPr sz="2400" b="1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1.發放和更換掃具：毎周三早上8：00 - 8：10。</a:t>
            </a:r>
            <a:endParaRPr sz="2400" b="0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2.</a:t>
            </a: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資源回收：毎周三早上7：45 - 8：00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</a:t>
            </a:r>
            <a:endParaRPr sz="2400" b="0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3.校園掃區巡視、垃圾及落葉問題處理。</a:t>
            </a:r>
            <a:endParaRPr sz="24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</a:t>
            </a:r>
            <a:endParaRPr sz="24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b="1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校園宣導工作(與健康中心合作)</a:t>
            </a:r>
            <a:endParaRPr sz="2400" b="0" i="0" u="none" strike="noStrike" cap="none" dirty="0">
              <a:solidFill>
                <a:srgbClr val="000000"/>
              </a:solidFill>
              <a:latin typeface="標楷體" panose="03000509000000000000" pitchFamily="65" charset="-120"/>
              <a:ea typeface="標楷體" panose="03000509000000000000" pitchFamily="65" charset="-120"/>
              <a:sym typeface="Arial"/>
            </a:endParaRPr>
          </a:p>
          <a:p>
            <a:pPr marL="360000" marR="0" lvl="0" indent="-3600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1.登革熱防治宣導、預防腸病毒宣導、預防熱傷害</a:t>
            </a:r>
            <a:r>
              <a:rPr 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，</a:t>
            </a:r>
            <a:r>
              <a:rPr lang="en-US" alt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/>
            </a:r>
            <a:br>
              <a:rPr lang="en-US" alt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</a:br>
            <a:r>
              <a:rPr lang="zh-TW" altLang="en-US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</a:t>
            </a:r>
            <a:r>
              <a:rPr 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定期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校園監測等規劃、執行、調查和填報。</a:t>
            </a:r>
            <a:endParaRPr sz="2400" b="0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2.每月定期監測校園是否有紅火蟻蟻丘並施灑藥物</a:t>
            </a:r>
            <a:r>
              <a:rPr 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，</a:t>
            </a:r>
            <a:r>
              <a:rPr lang="zh-TW" altLang="en-US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</a:t>
            </a:r>
            <a:r>
              <a:rPr lang="en-US" alt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/>
            </a:r>
            <a:br>
              <a:rPr lang="en-US" alt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</a:br>
            <a:r>
              <a:rPr lang="zh-TW" altLang="en-US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  </a:t>
            </a:r>
            <a:r>
              <a:rPr 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若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有孳生</a:t>
            </a:r>
            <a:r>
              <a:rPr lang="zh-TW" sz="2400" b="0" i="0" u="none" strike="noStrike" cap="none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登革熱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的情境並立即清除。</a:t>
            </a:r>
            <a:endParaRPr sz="2400" b="0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3.</a:t>
            </a: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辦理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健康促進</a:t>
            </a:r>
            <a:r>
              <a:rPr lang="zh-TW" sz="24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暨</a:t>
            </a:r>
            <a:r>
              <a:rPr lang="zh-TW" sz="24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學生講座活動。</a:t>
            </a:r>
            <a:endParaRPr sz="2400" b="0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</p:txBody>
      </p:sp>
      <p:sp>
        <p:nvSpPr>
          <p:cNvPr id="147" name="Google Shape;147;p7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b08df586e6_4_0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衛生組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業務工作報告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53" name="Google Shape;153;g3b08df586e6_4_0"/>
          <p:cNvSpPr/>
          <p:nvPr/>
        </p:nvSpPr>
        <p:spPr>
          <a:xfrm>
            <a:off x="3703075" y="157018"/>
            <a:ext cx="7505700" cy="6511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綠校園生態學校宣導推廣</a:t>
            </a:r>
            <a:endParaRPr sz="2400" b="1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</a:t>
            </a:r>
            <a:r>
              <a:rPr lang="zh-TW" sz="20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      </a:t>
            </a:r>
            <a:r>
              <a:rPr lang="zh-TW" sz="2400" b="1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綠校園生態學校是由學生自主，教師協作共同發起，透過七大步驟，和檢視校園12項路徑，進行監控和執行課程，從改變學校到改變社區，讓我們的環境變得更好</a:t>
            </a:r>
            <a:r>
              <a:rPr lang="zh-TW" sz="2400" b="1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。校</a:t>
            </a:r>
            <a:r>
              <a:rPr lang="zh-TW" sz="2400" b="1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內主要推廣三路徑</a:t>
            </a:r>
            <a:r>
              <a:rPr lang="zh-TW" sz="2400" b="1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b="1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b="1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b="1" dirty="0" smtClean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</a:t>
            </a:r>
            <a:r>
              <a:rPr lang="zh-TW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消耗</a:t>
            </a:r>
            <a:r>
              <a:rPr 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與廢棄物</a:t>
            </a:r>
            <a:r>
              <a:rPr lang="zh-TW" sz="2400" b="1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永續食物</a:t>
            </a:r>
            <a:r>
              <a:rPr lang="zh-TW" sz="2400" b="1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和</a:t>
            </a:r>
            <a:r>
              <a:rPr lang="zh-TW" sz="2400" b="1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水資源</a:t>
            </a:r>
            <a:endParaRPr sz="2400" b="1" dirty="0">
              <a:solidFill>
                <a:srgbClr val="0000FF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dirty="0">
              <a:solidFill>
                <a:srgbClr val="FF0000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154" name="Google Shape;154;g3b08df586e6_4_0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9</a:t>
            </a:fld>
            <a:endParaRPr/>
          </a:p>
        </p:txBody>
      </p:sp>
      <p:pic>
        <p:nvPicPr>
          <p:cNvPr id="155" name="Google Shape;155;g3b08df586e6_4_0" title="螢幕擷取畫面 2025-12-26 08244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3079" y="2845350"/>
            <a:ext cx="7297650" cy="359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b0eca32fca_0_0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500" cy="460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衛生組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業務工作報告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1" name="Google Shape;161;g3b0eca32fca_0_0"/>
          <p:cNvSpPr/>
          <p:nvPr/>
        </p:nvSpPr>
        <p:spPr>
          <a:xfrm>
            <a:off x="3703075" y="823701"/>
            <a:ext cx="7505700" cy="584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zh-TW" sz="2400" b="1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BiauKai"/>
                <a:sym typeface="BiauKai"/>
              </a:rPr>
              <a:t>綠校園生態學校成果推廣</a:t>
            </a:r>
            <a:endParaRPr sz="2400" b="1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BiauKai"/>
              <a:sym typeface="BiauKa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zh-TW" sz="2000" b="0" i="0" u="none" strike="noStrike" cap="none" dirty="0">
                <a:solidFill>
                  <a:schemeClr val="dk1"/>
                </a:solidFill>
                <a:latin typeface="BiauKai"/>
                <a:ea typeface="BiauKai"/>
                <a:cs typeface="BiauKai"/>
                <a:sym typeface="BiauKai"/>
              </a:rPr>
              <a:t>   </a:t>
            </a:r>
            <a:r>
              <a:rPr lang="zh-TW" sz="2000" b="0" i="0" u="none" strike="noStrike" cap="none" dirty="0">
                <a:solidFill>
                  <a:srgbClr val="FF0000"/>
                </a:solidFill>
                <a:latin typeface="BiauKai"/>
                <a:ea typeface="BiauKai"/>
                <a:cs typeface="BiauKai"/>
                <a:sym typeface="BiauKai"/>
              </a:rPr>
              <a:t>   </a:t>
            </a:r>
            <a:endParaRPr sz="2000" b="0" i="0" u="none" strike="noStrike" cap="none" dirty="0">
              <a:solidFill>
                <a:schemeClr val="dk1"/>
              </a:solidFill>
              <a:latin typeface="BiauKai"/>
              <a:ea typeface="BiauKai"/>
              <a:cs typeface="BiauKai"/>
              <a:sym typeface="BiauKai"/>
            </a:endParaRPr>
          </a:p>
        </p:txBody>
      </p:sp>
      <p:sp>
        <p:nvSpPr>
          <p:cNvPr id="162" name="Google Shape;162;g3b0eca32fca_0_0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10</a:t>
            </a:fld>
            <a:endParaRPr/>
          </a:p>
        </p:txBody>
      </p:sp>
      <p:pic>
        <p:nvPicPr>
          <p:cNvPr id="163" name="Google Shape;163;g3b0eca32fca_0_0" title="螢幕擷取畫面 2025-12-26 08221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6925" y="1466925"/>
            <a:ext cx="8225151" cy="391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 txBox="1">
            <a:spLocks noGrp="1"/>
          </p:cNvSpPr>
          <p:nvPr>
            <p:ph type="title"/>
          </p:nvPr>
        </p:nvSpPr>
        <p:spPr>
          <a:xfrm>
            <a:off x="0" y="2486106"/>
            <a:ext cx="3333509" cy="101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體育組</a:t>
            </a:r>
            <a:b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業務工作報告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69" name="Google Shape;169;p8"/>
          <p:cNvSpPr txBox="1">
            <a:spLocks noGrp="1"/>
          </p:cNvSpPr>
          <p:nvPr>
            <p:ph type="body" idx="1"/>
          </p:nvPr>
        </p:nvSpPr>
        <p:spPr>
          <a:xfrm>
            <a:off x="3424450" y="352575"/>
            <a:ext cx="8346600" cy="380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215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None/>
            </a:pP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1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.鼓勵教師下班後揪團從事休閒運動(教師</a:t>
            </a: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羽球活動等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)</a:t>
            </a:r>
            <a:endParaRPr sz="2000" b="0" i="0" u="none" strike="noStrike" cap="none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2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.運動遊戲器材場館維護與管理(含禮堂一樓、禮堂二樓桌球教室、禮堂B1體操教室)及體育器材管理與借用(</a:t>
            </a: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體育器材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室、禮堂二樓)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3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.組訓體育團隊及參賽事宜(躲避球隊、足球隊</a:t>
            </a: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、羽球隊、田徑隊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)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4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.</a:t>
            </a: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體適能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推動與宣導</a:t>
            </a:r>
            <a:endParaRPr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5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.辦理體育活動與競賽(</a:t>
            </a: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每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學年</a:t>
            </a:r>
            <a:r>
              <a:rPr lang="zh-TW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度</a:t>
            </a:r>
            <a:r>
              <a:rPr lang="zh-TW" sz="2000" b="0" i="0" u="none" strike="noStrike" cap="none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班際體育競賽)</a:t>
            </a:r>
            <a:endParaRPr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zh-TW" dirty="0">
                <a:solidFill>
                  <a:srgbClr val="3F3F3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6.辦理多元課後社團</a:t>
            </a:r>
            <a:endParaRPr dirty="0">
              <a:solidFill>
                <a:srgbClr val="3F3F3F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zh-TW" dirty="0">
                <a:solidFill>
                  <a:srgbClr val="3F3F3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7.辦理四-六年級體適能測驗</a:t>
            </a:r>
            <a:endParaRPr dirty="0">
              <a:solidFill>
                <a:srgbClr val="3F3F3F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zh-TW" dirty="0">
                <a:solidFill>
                  <a:srgbClr val="3F3F3F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8.辦理四、六年級游泳教學</a:t>
            </a:r>
            <a:endParaRPr dirty="0">
              <a:solidFill>
                <a:srgbClr val="3F3F3F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dirty="0">
              <a:solidFill>
                <a:srgbClr val="3F3F3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70" name="Google Shape;170;p8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11</a:t>
            </a:fld>
            <a:endParaRPr/>
          </a:p>
        </p:txBody>
      </p:sp>
      <p:pic>
        <p:nvPicPr>
          <p:cNvPr id="171" name="Google Shape;171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4500" y="4883750"/>
            <a:ext cx="2501499" cy="1876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8"/>
          <p:cNvPicPr preferRelativeResize="0"/>
          <p:nvPr/>
        </p:nvPicPr>
        <p:blipFill rotWithShape="1">
          <a:blip r:embed="rId4">
            <a:alphaModFix/>
          </a:blip>
          <a:srcRect t="13631" b="16030"/>
          <a:stretch/>
        </p:blipFill>
        <p:spPr>
          <a:xfrm>
            <a:off x="6340674" y="4905012"/>
            <a:ext cx="2645126" cy="183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8"/>
          <p:cNvPicPr preferRelativeResize="0"/>
          <p:nvPr/>
        </p:nvPicPr>
        <p:blipFill rotWithShape="1">
          <a:blip r:embed="rId5">
            <a:alphaModFix/>
          </a:blip>
          <a:srcRect t="18903" r="13636"/>
          <a:stretch/>
        </p:blipFill>
        <p:spPr>
          <a:xfrm>
            <a:off x="9230475" y="4887456"/>
            <a:ext cx="2603626" cy="1834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8"/>
          <p:cNvPicPr preferRelativeResize="0"/>
          <p:nvPr/>
        </p:nvPicPr>
        <p:blipFill rotWithShape="1">
          <a:blip r:embed="rId6">
            <a:alphaModFix/>
          </a:blip>
          <a:srcRect l="10947" t="23597" r="16599" b="4851"/>
          <a:stretch/>
        </p:blipFill>
        <p:spPr>
          <a:xfrm>
            <a:off x="9551875" y="3194075"/>
            <a:ext cx="2282223" cy="1577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8"/>
          <p:cNvPicPr preferRelativeResize="0"/>
          <p:nvPr/>
        </p:nvPicPr>
        <p:blipFill rotWithShape="1">
          <a:blip r:embed="rId7">
            <a:alphaModFix/>
          </a:blip>
          <a:srcRect l="6528" t="19482" r="10826" b="4117"/>
          <a:stretch/>
        </p:blipFill>
        <p:spPr>
          <a:xfrm>
            <a:off x="7217750" y="3222325"/>
            <a:ext cx="2193526" cy="1520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健康中心</a:t>
            </a:r>
            <a:b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業務工作報告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1" name="Google Shape;181;p9"/>
          <p:cNvSpPr txBox="1">
            <a:spLocks noGrp="1"/>
          </p:cNvSpPr>
          <p:nvPr>
            <p:ph type="body" idx="1"/>
          </p:nvPr>
        </p:nvSpPr>
        <p:spPr>
          <a:xfrm>
            <a:off x="3487125" y="292725"/>
            <a:ext cx="8455200" cy="6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緊急傷病處理</a:t>
            </a:r>
            <a:endParaRPr sz="16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1.校內傷害緊急處置，必要時協助送醫，後續治療追蹤，協助辦理學生平安保險申請事宜。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2.身體不適照護，必要時聯繫家長就醫。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生長發育監測</a:t>
            </a:r>
            <a:endParaRPr sz="16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1.定期身高、體重、視力(一年級加做立體感)及頭蝨檢查，發放身高體重視力通知單，針對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  視力不良、身高不足者，建議家長就醫矯治，必要時醫療轉介、疾病輔導追蹤。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2.114年10月09日一、四年級學生健康檢查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辦理傳染病防治事宜(與衛生組合作)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1.疾病通報(腸病毒、流感、水痘及其他法定傳染病)、指導環境清消及追蹤。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2.114年10月22日辦理流感疫苗接種。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zh-TW" sz="16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健康促進-口腔保健、視力保健、急救訓練宣導(與衛生組合作)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1.114年12月11日一、二年級口腔保健宣導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  (每日校內午餐後潔牙、每週四含氟漱口水使用)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1143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2.114年12月19日高年級CPR教育訓練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 3.115年1月19日三年級視力保健宣導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zh-TW" sz="1600" dirty="0">
                <a:solidFill>
                  <a:schemeClr val="dk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DFKai-SB"/>
                <a:sym typeface="DFKai-SB"/>
              </a:rPr>
              <a:t> 4.116年5月15日五年級生理衛生講座</a:t>
            </a:r>
            <a:endParaRPr sz="1600" dirty="0">
              <a:solidFill>
                <a:schemeClr val="dk1"/>
              </a:solidFill>
              <a:latin typeface="標楷體" panose="03000509000000000000" pitchFamily="65" charset="-120"/>
              <a:ea typeface="標楷體" panose="03000509000000000000" pitchFamily="65" charset="-120"/>
              <a:cs typeface="DFKai-SB"/>
              <a:sym typeface="DFKai-SB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600" dirty="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82" name="Google Shape;182;p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12</a:t>
            </a:fld>
            <a:endParaRPr/>
          </a:p>
        </p:txBody>
      </p:sp>
      <p:pic>
        <p:nvPicPr>
          <p:cNvPr id="183" name="Google Shape;18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29575" y="5325000"/>
            <a:ext cx="2312023" cy="1459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29575" y="3762850"/>
            <a:ext cx="2312027" cy="1489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35639" y="5251950"/>
            <a:ext cx="2416461" cy="1489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9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114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上學期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校園通報事件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82" name="Google Shape;182;p9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13</a:t>
            </a:fld>
            <a:endParaRPr/>
          </a:p>
        </p:txBody>
      </p:sp>
      <p:graphicFrame>
        <p:nvGraphicFramePr>
          <p:cNvPr id="9" name="圖表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0825658"/>
              </p:ext>
            </p:extLst>
          </p:nvPr>
        </p:nvGraphicFramePr>
        <p:xfrm>
          <a:off x="8084523" y="3424428"/>
          <a:ext cx="3887518" cy="3118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圖表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9390232"/>
              </p:ext>
            </p:extLst>
          </p:nvPr>
        </p:nvGraphicFramePr>
        <p:xfrm>
          <a:off x="3803943" y="3591348"/>
          <a:ext cx="4365421" cy="2765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599083"/>
              </p:ext>
            </p:extLst>
          </p:nvPr>
        </p:nvGraphicFramePr>
        <p:xfrm>
          <a:off x="4366001" y="827545"/>
          <a:ext cx="6672786" cy="1896800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112131">
                  <a:extLst>
                    <a:ext uri="{9D8B030D-6E8A-4147-A177-3AD203B41FA5}">
                      <a16:colId xmlns:a16="http://schemas.microsoft.com/office/drawing/2014/main" val="132882935"/>
                    </a:ext>
                  </a:extLst>
                </a:gridCol>
                <a:gridCol w="1112131">
                  <a:extLst>
                    <a:ext uri="{9D8B030D-6E8A-4147-A177-3AD203B41FA5}">
                      <a16:colId xmlns:a16="http://schemas.microsoft.com/office/drawing/2014/main" val="11945925"/>
                    </a:ext>
                  </a:extLst>
                </a:gridCol>
                <a:gridCol w="1112131">
                  <a:extLst>
                    <a:ext uri="{9D8B030D-6E8A-4147-A177-3AD203B41FA5}">
                      <a16:colId xmlns:a16="http://schemas.microsoft.com/office/drawing/2014/main" val="2755675840"/>
                    </a:ext>
                  </a:extLst>
                </a:gridCol>
                <a:gridCol w="1112131">
                  <a:extLst>
                    <a:ext uri="{9D8B030D-6E8A-4147-A177-3AD203B41FA5}">
                      <a16:colId xmlns:a16="http://schemas.microsoft.com/office/drawing/2014/main" val="3539206374"/>
                    </a:ext>
                  </a:extLst>
                </a:gridCol>
                <a:gridCol w="1112131">
                  <a:extLst>
                    <a:ext uri="{9D8B030D-6E8A-4147-A177-3AD203B41FA5}">
                      <a16:colId xmlns:a16="http://schemas.microsoft.com/office/drawing/2014/main" val="2686583408"/>
                    </a:ext>
                  </a:extLst>
                </a:gridCol>
                <a:gridCol w="1112131">
                  <a:extLst>
                    <a:ext uri="{9D8B030D-6E8A-4147-A177-3AD203B41FA5}">
                      <a16:colId xmlns:a16="http://schemas.microsoft.com/office/drawing/2014/main" val="2326111611"/>
                    </a:ext>
                  </a:extLst>
                </a:gridCol>
              </a:tblGrid>
              <a:tr h="474200"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</a:t>
                      </a:r>
                      <a:r>
                        <a:rPr lang="zh-TW" altLang="en-US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</a:t>
                      </a:r>
                      <a:r>
                        <a:rPr lang="zh-TW" altLang="en-US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月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總數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8018609"/>
                  </a:ext>
                </a:extLst>
              </a:tr>
              <a:tr h="4742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校安事件</a:t>
                      </a:r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9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31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5159801"/>
                  </a:ext>
                </a:extLst>
              </a:tr>
              <a:tr h="4742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性別事件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6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6682876"/>
                  </a:ext>
                </a:extLst>
              </a:tr>
              <a:tr h="47420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合計</a:t>
                      </a:r>
                      <a:endParaRPr lang="zh-TW" altLang="en-US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</a:t>
                      </a:r>
                      <a:endParaRPr lang="en-US" altLang="zh-TW" sz="2000" b="0" i="0" u="none" strike="noStrike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u="none" strike="noStrike" dirty="0"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61475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980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0"/>
          <p:cNvSpPr txBox="1"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學務處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r>
              <a:rPr 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校務會議簡要報告結語~</a:t>
            </a:r>
            <a:endParaRPr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orbel"/>
              <a:buNone/>
            </a:pPr>
            <a:endParaRPr dirty="0"/>
          </a:p>
        </p:txBody>
      </p:sp>
      <p:sp>
        <p:nvSpPr>
          <p:cNvPr id="191" name="Google Shape;191;p10"/>
          <p:cNvSpPr txBox="1">
            <a:spLocks noGrp="1"/>
          </p:cNvSpPr>
          <p:nvPr>
            <p:ph type="sldNum" idx="12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altLang="zh-TW"/>
              <a:t>14</a:t>
            </a:fld>
            <a:endParaRPr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920" y="2055875"/>
            <a:ext cx="5334318" cy="2706254"/>
          </a:xfrm>
          <a:prstGeom prst="rect">
            <a:avLst/>
          </a:prstGeom>
        </p:spPr>
      </p:pic>
      <p:sp>
        <p:nvSpPr>
          <p:cNvPr id="6" name="Google Shape;192;p10"/>
          <p:cNvSpPr txBox="1"/>
          <p:nvPr/>
        </p:nvSpPr>
        <p:spPr>
          <a:xfrm>
            <a:off x="3666557" y="972875"/>
            <a:ext cx="6839252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zh-TW" altLang="en-US" sz="2400" b="1" dirty="0" smtClean="0">
                <a:solidFill>
                  <a:srgbClr val="2E8799"/>
                </a:solidFill>
                <a:latin typeface="DFKai-SB"/>
                <a:ea typeface="DFKai-SB"/>
                <a:cs typeface="DFKai-SB"/>
                <a:sym typeface="DFKai-SB"/>
              </a:rPr>
              <a:t>「沒教怎麼知道」</a:t>
            </a:r>
            <a:endParaRPr lang="en-US" altLang="zh-TW" sz="2400" b="1" dirty="0" smtClean="0">
              <a:solidFill>
                <a:srgbClr val="2E879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zh-TW" altLang="en-US" sz="2400" b="1" i="0" strike="noStrike" cap="none" dirty="0" smtClean="0">
                <a:solidFill>
                  <a:srgbClr val="2E8799"/>
                </a:solidFill>
                <a:latin typeface="DFKai-SB"/>
                <a:ea typeface="DFKai-SB"/>
                <a:cs typeface="DFKai-SB"/>
                <a:sym typeface="DFKai-SB"/>
              </a:rPr>
              <a:t>「就算你們都說不可能，我也不會放棄</a:t>
            </a:r>
            <a:r>
              <a:rPr lang="zh-TW" altLang="en-US" sz="3000" b="1" i="0" strike="noStrike" cap="none" dirty="0" smtClean="0">
                <a:solidFill>
                  <a:srgbClr val="2E8799"/>
                </a:solidFill>
                <a:latin typeface="DFKai-SB"/>
                <a:ea typeface="DFKai-SB"/>
                <a:cs typeface="DFKai-SB"/>
                <a:sym typeface="DFKai-SB"/>
              </a:rPr>
              <a:t>」</a:t>
            </a:r>
            <a:endParaRPr lang="en-US" altLang="zh-TW" sz="3000" b="1" i="0" strike="noStrike" cap="none" dirty="0" smtClean="0">
              <a:solidFill>
                <a:srgbClr val="2E879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endParaRPr sz="800" b="1" i="0" strike="noStrike" cap="none" dirty="0">
              <a:solidFill>
                <a:srgbClr val="2E8799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7" name="Google Shape;192;p10"/>
          <p:cNvSpPr txBox="1"/>
          <p:nvPr/>
        </p:nvSpPr>
        <p:spPr>
          <a:xfrm>
            <a:off x="3925175" y="185475"/>
            <a:ext cx="6839252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en-US" altLang="zh-TW" sz="3000" b="1" dirty="0" smtClean="0">
                <a:solidFill>
                  <a:srgbClr val="2E8799"/>
                </a:solidFill>
                <a:latin typeface="DFKai-SB"/>
                <a:ea typeface="DFKai-SB"/>
                <a:cs typeface="DFKai-SB"/>
                <a:sym typeface="DFKai-SB"/>
              </a:rPr>
              <a:t>《</a:t>
            </a:r>
            <a:r>
              <a:rPr lang="zh-TW" altLang="en-US" sz="3000" b="1" dirty="0" smtClean="0">
                <a:solidFill>
                  <a:srgbClr val="2E8799"/>
                </a:solidFill>
                <a:latin typeface="DFKai-SB"/>
                <a:ea typeface="DFKai-SB"/>
                <a:cs typeface="DFKai-SB"/>
                <a:sym typeface="DFKai-SB"/>
              </a:rPr>
              <a:t>許願吧，精靈</a:t>
            </a:r>
            <a:r>
              <a:rPr lang="en-US" altLang="zh-TW" sz="3000" b="1" dirty="0" smtClean="0">
                <a:solidFill>
                  <a:srgbClr val="2E8799"/>
                </a:solidFill>
                <a:latin typeface="DFKai-SB"/>
                <a:ea typeface="DFKai-SB"/>
                <a:cs typeface="DFKai-SB"/>
                <a:sym typeface="DFKai-SB"/>
              </a:rPr>
              <a:t>》</a:t>
            </a:r>
            <a:endParaRPr sz="800" b="1" i="0" strike="noStrike" cap="none" dirty="0">
              <a:solidFill>
                <a:srgbClr val="2E8799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2394" y="4318862"/>
            <a:ext cx="2985271" cy="2220050"/>
          </a:xfrm>
          <a:prstGeom prst="rect">
            <a:avLst/>
          </a:prstGeom>
        </p:spPr>
      </p:pic>
      <p:sp>
        <p:nvSpPr>
          <p:cNvPr id="9" name="Google Shape;192;p10"/>
          <p:cNvSpPr txBox="1"/>
          <p:nvPr/>
        </p:nvSpPr>
        <p:spPr>
          <a:xfrm>
            <a:off x="9074448" y="3228911"/>
            <a:ext cx="4031952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zh-TW" altLang="en-US" sz="2400" b="1" dirty="0" smtClean="0">
                <a:solidFill>
                  <a:srgbClr val="2E8799"/>
                </a:solidFill>
                <a:latin typeface="DFKai-SB"/>
                <a:ea typeface="DFKai-SB"/>
                <a:cs typeface="DFKai-SB"/>
                <a:sym typeface="DFKai-SB"/>
              </a:rPr>
              <a:t>「絕望我給忘掉了」</a:t>
            </a:r>
            <a:endParaRPr lang="en-US" altLang="zh-TW" sz="2400" b="1" dirty="0" smtClean="0">
              <a:solidFill>
                <a:srgbClr val="2E879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zh-TW" altLang="en-US" sz="2400" b="1" i="0" strike="noStrike" cap="none" dirty="0" smtClean="0">
                <a:solidFill>
                  <a:srgbClr val="2E8799"/>
                </a:solidFill>
                <a:latin typeface="DFKai-SB"/>
                <a:ea typeface="DFKai-SB"/>
                <a:cs typeface="DFKai-SB"/>
                <a:sym typeface="DFKai-SB"/>
              </a:rPr>
              <a:t>「這是希望」</a:t>
            </a:r>
            <a:endParaRPr lang="en-US" altLang="zh-TW" sz="2400" b="1" i="0" strike="noStrike" cap="none" dirty="0" smtClean="0">
              <a:solidFill>
                <a:srgbClr val="2E8799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endParaRPr sz="800" b="1" i="0" strike="noStrike" cap="none" dirty="0">
              <a:solidFill>
                <a:srgbClr val="2E8799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0" name="Google Shape;192;p10"/>
          <p:cNvSpPr txBox="1"/>
          <p:nvPr/>
        </p:nvSpPr>
        <p:spPr>
          <a:xfrm>
            <a:off x="3925175" y="5273350"/>
            <a:ext cx="4848922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00"/>
              <a:buFont typeface="Arial"/>
              <a:buNone/>
            </a:pPr>
            <a:r>
              <a:rPr lang="zh-TW" altLang="en-US" sz="3600" b="1" dirty="0" smtClean="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道阻且長，行則將至</a:t>
            </a:r>
            <a:endParaRPr sz="1050" b="1" i="0" strike="noStrike" cap="none" dirty="0">
              <a:solidFill>
                <a:srgbClr val="FF000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框架">
  <a:themeElements>
    <a:clrScheme name="框架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867</Words>
  <Application>Microsoft Office PowerPoint</Application>
  <PresentationFormat>寬螢幕</PresentationFormat>
  <Paragraphs>145</Paragraphs>
  <Slides>14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4" baseType="lpstr">
      <vt:lpstr>Arial</vt:lpstr>
      <vt:lpstr>標楷體</vt:lpstr>
      <vt:lpstr>PMingLiu</vt:lpstr>
      <vt:lpstr>Calibri</vt:lpstr>
      <vt:lpstr>BiauKai</vt:lpstr>
      <vt:lpstr>Corbel</vt:lpstr>
      <vt:lpstr>Microsoft JhengHei</vt:lpstr>
      <vt:lpstr>標楷體</vt:lpstr>
      <vt:lpstr>Noto Sans Symbols</vt:lpstr>
      <vt:lpstr>框架</vt:lpstr>
      <vt:lpstr> 桃園市桃園區文山國民小114學年度 第一學期期末校務會議     學務處報告</vt:lpstr>
      <vt:lpstr>PowerPoint 簡報</vt:lpstr>
      <vt:lpstr>PowerPoint 簡報</vt:lpstr>
      <vt:lpstr>PowerPoint 簡報</vt:lpstr>
      <vt:lpstr>生教組 業務工作報告</vt:lpstr>
      <vt:lpstr>訓育組 業務工作報告</vt:lpstr>
      <vt:lpstr>訓育組 業務工作報告</vt:lpstr>
      <vt:lpstr>衛生組 業務工作報告</vt:lpstr>
      <vt:lpstr>衛生組 業務工作報告</vt:lpstr>
      <vt:lpstr>衛生組 業務工作報告</vt:lpstr>
      <vt:lpstr>體育組 業務工作報告</vt:lpstr>
      <vt:lpstr>健康中心 業務工作報告</vt:lpstr>
      <vt:lpstr>114學年 上學期 校園通報事件</vt:lpstr>
      <vt:lpstr>學務處 校務會議簡要報告結語~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桃園市桃園區文山國民小114學年度 第一學期期末校務會議     學務處報告</dc:title>
  <dc:creator>wsps02</dc:creator>
  <cp:lastModifiedBy>USER</cp:lastModifiedBy>
  <cp:revision>18</cp:revision>
  <dcterms:modified xsi:type="dcterms:W3CDTF">2025-12-30T07:15:51Z</dcterms:modified>
</cp:coreProperties>
</file>