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60" r:id="rId4"/>
    <p:sldId id="261" r:id="rId5"/>
    <p:sldId id="265" r:id="rId6"/>
    <p:sldId id="266" r:id="rId7"/>
    <p:sldId id="263" r:id="rId8"/>
    <p:sldId id="259" r:id="rId9"/>
    <p:sldId id="264" r:id="rId10"/>
    <p:sldId id="258" r:id="rId11"/>
    <p:sldId id="262" r:id="rId12"/>
    <p:sldId id="267" r:id="rId13"/>
    <p:sldId id="268" r:id="rId14"/>
    <p:sldId id="269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4" r:id="rId27"/>
    <p:sldId id="285" r:id="rId28"/>
    <p:sldId id="286" r:id="rId29"/>
    <p:sldId id="287" r:id="rId30"/>
  </p:sldIdLst>
  <p:sldSz cx="18288000" cy="10287000"/>
  <p:notesSz cx="6858000" cy="9144000"/>
  <p:embeddedFontLst>
    <p:embeddedFont>
      <p:font typeface="Noto Sans T Chinese" panose="02020500000000000000" charset="-120"/>
      <p:regular r:id="rId32"/>
    </p:embeddedFont>
    <p:embeddedFont>
      <p:font typeface="Noto Sans T Chinese Bold" panose="02020500000000000000" charset="-120"/>
      <p:regular r:id="rId33"/>
    </p:embeddedFont>
    <p:embeddedFont>
      <p:font typeface="王漢宗特黑體" panose="02020500000000000000" charset="-120"/>
      <p:regular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E2E1F1-4FB7-45F6-AE9D-059E87814058}" type="doc">
      <dgm:prSet loTypeId="urn:microsoft.com/office/officeart/2005/8/layout/chart3" loCatId="cycle" qsTypeId="urn:microsoft.com/office/officeart/2005/8/quickstyle/3d3" qsCatId="3D" csTypeId="urn:microsoft.com/office/officeart/2005/8/colors/colorful5" csCatId="colorful" phldr="1"/>
      <dgm:spPr/>
    </dgm:pt>
    <dgm:pt modelId="{39D25F7E-4CF9-41C8-A82E-BB69473060E5}" type="pres">
      <dgm:prSet presAssocID="{8CE2E1F1-4FB7-45F6-AE9D-059E87814058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72981AE4-A486-4187-B217-5A25A6D7A9D6}" type="presOf" srcId="{8CE2E1F1-4FB7-45F6-AE9D-059E87814058}" destId="{39D25F7E-4CF9-41C8-A82E-BB69473060E5}" srcOrd="0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07.01.2026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情緒5、自傷2、人際2、兒少目睹通報3、</a:t>
            </a:r>
          </a:p>
          <a:p>
            <a:r>
              <a:rPr lang="en-US"/>
              <a:t>偏差行為4、拒學3、生活壓力1、性別議題1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6427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4.jpeg"/><Relationship Id="rId5" Type="http://schemas.openxmlformats.org/officeDocument/2006/relationships/image" Target="../media/image10.jpeg"/><Relationship Id="rId10" Type="http://schemas.openxmlformats.org/officeDocument/2006/relationships/image" Target="../media/image13.jpeg"/><Relationship Id="rId4" Type="http://schemas.openxmlformats.org/officeDocument/2006/relationships/image" Target="../media/image9.svg"/><Relationship Id="rId9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5.jpeg"/><Relationship Id="rId10" Type="http://schemas.openxmlformats.org/officeDocument/2006/relationships/image" Target="../media/image16.jpeg"/><Relationship Id="rId4" Type="http://schemas.openxmlformats.org/officeDocument/2006/relationships/image" Target="../media/image9.svg"/><Relationship Id="rId9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8.jpeg"/><Relationship Id="rId4" Type="http://schemas.openxmlformats.org/officeDocument/2006/relationships/image" Target="../media/image9.svg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9.jpeg"/><Relationship Id="rId10" Type="http://schemas.openxmlformats.org/officeDocument/2006/relationships/image" Target="../media/image20.jpeg"/><Relationship Id="rId4" Type="http://schemas.openxmlformats.org/officeDocument/2006/relationships/image" Target="../media/image9.svg"/><Relationship Id="rId9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1.jpeg"/><Relationship Id="rId10" Type="http://schemas.openxmlformats.org/officeDocument/2006/relationships/image" Target="../media/image22.jpeg"/><Relationship Id="rId4" Type="http://schemas.openxmlformats.org/officeDocument/2006/relationships/image" Target="../media/image9.svg"/><Relationship Id="rId9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24.jpeg"/><Relationship Id="rId4" Type="http://schemas.openxmlformats.org/officeDocument/2006/relationships/image" Target="../media/image9.svg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12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7.jpeg"/><Relationship Id="rId5" Type="http://schemas.openxmlformats.org/officeDocument/2006/relationships/image" Target="../media/image25.jpeg"/><Relationship Id="rId10" Type="http://schemas.openxmlformats.org/officeDocument/2006/relationships/image" Target="../media/image26.jpeg"/><Relationship Id="rId4" Type="http://schemas.openxmlformats.org/officeDocument/2006/relationships/image" Target="../media/image9.svg"/><Relationship Id="rId9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30.jpeg"/><Relationship Id="rId4" Type="http://schemas.openxmlformats.org/officeDocument/2006/relationships/image" Target="../media/image9.svg"/><Relationship Id="rId9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32.jpeg"/><Relationship Id="rId4" Type="http://schemas.openxmlformats.org/officeDocument/2006/relationships/image" Target="../media/image9.svg"/><Relationship Id="rId9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34.jpeg"/><Relationship Id="rId4" Type="http://schemas.openxmlformats.org/officeDocument/2006/relationships/image" Target="../media/image9.svg"/><Relationship Id="rId9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36.jpeg"/><Relationship Id="rId4" Type="http://schemas.openxmlformats.org/officeDocument/2006/relationships/image" Target="../media/image9.svg"/><Relationship Id="rId9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9.svg"/><Relationship Id="rId10" Type="http://schemas.openxmlformats.org/officeDocument/2006/relationships/image" Target="../media/image5.svg"/><Relationship Id="rId4" Type="http://schemas.openxmlformats.org/officeDocument/2006/relationships/image" Target="../media/image8.png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42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12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40.jpeg"/><Relationship Id="rId5" Type="http://schemas.openxmlformats.org/officeDocument/2006/relationships/image" Target="../media/image11.png"/><Relationship Id="rId10" Type="http://schemas.openxmlformats.org/officeDocument/2006/relationships/image" Target="../media/image39.jpeg"/><Relationship Id="rId4" Type="http://schemas.openxmlformats.org/officeDocument/2006/relationships/image" Target="../media/image9.svg"/><Relationship Id="rId9" Type="http://schemas.openxmlformats.org/officeDocument/2006/relationships/image" Target="../media/image38.png"/><Relationship Id="rId1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12" Type="http://schemas.openxmlformats.org/officeDocument/2006/relationships/image" Target="../media/image4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46.jpeg"/><Relationship Id="rId5" Type="http://schemas.openxmlformats.org/officeDocument/2006/relationships/image" Target="../media/image44.png"/><Relationship Id="rId10" Type="http://schemas.openxmlformats.org/officeDocument/2006/relationships/image" Target="../media/image45.jpeg"/><Relationship Id="rId4" Type="http://schemas.openxmlformats.org/officeDocument/2006/relationships/image" Target="../media/image9.svg"/><Relationship Id="rId9" Type="http://schemas.openxmlformats.org/officeDocument/2006/relationships/image" Target="../media/image5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10" Type="http://schemas.openxmlformats.org/officeDocument/2006/relationships/image" Target="../media/image5.svg"/><Relationship Id="rId4" Type="http://schemas.openxmlformats.org/officeDocument/2006/relationships/image" Target="../media/image9.svg"/><Relationship Id="rId9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52.jpeg"/><Relationship Id="rId5" Type="http://schemas.openxmlformats.org/officeDocument/2006/relationships/image" Target="../media/image50.jpeg"/><Relationship Id="rId10" Type="http://schemas.openxmlformats.org/officeDocument/2006/relationships/image" Target="../media/image51.jpeg"/><Relationship Id="rId4" Type="http://schemas.openxmlformats.org/officeDocument/2006/relationships/image" Target="../media/image9.svg"/><Relationship Id="rId9" Type="http://schemas.openxmlformats.org/officeDocument/2006/relationships/image" Target="../media/image5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55.gif"/><Relationship Id="rId5" Type="http://schemas.openxmlformats.org/officeDocument/2006/relationships/image" Target="../media/image11.png"/><Relationship Id="rId10" Type="http://schemas.openxmlformats.org/officeDocument/2006/relationships/image" Target="../media/image54.jpeg"/><Relationship Id="rId4" Type="http://schemas.openxmlformats.org/officeDocument/2006/relationships/image" Target="../media/image9.svg"/><Relationship Id="rId9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12" Type="http://schemas.openxmlformats.org/officeDocument/2006/relationships/image" Target="../media/image5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58.jpeg"/><Relationship Id="rId5" Type="http://schemas.openxmlformats.org/officeDocument/2006/relationships/image" Target="../media/image11.png"/><Relationship Id="rId10" Type="http://schemas.openxmlformats.org/officeDocument/2006/relationships/image" Target="../media/image57.jpeg"/><Relationship Id="rId4" Type="http://schemas.openxmlformats.org/officeDocument/2006/relationships/image" Target="../media/image9.svg"/><Relationship Id="rId9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63.jpe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12" Type="http://schemas.openxmlformats.org/officeDocument/2006/relationships/image" Target="../media/image6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61.jpeg"/><Relationship Id="rId5" Type="http://schemas.openxmlformats.org/officeDocument/2006/relationships/image" Target="../media/image11.png"/><Relationship Id="rId10" Type="http://schemas.openxmlformats.org/officeDocument/2006/relationships/image" Target="../media/image60.jpeg"/><Relationship Id="rId4" Type="http://schemas.openxmlformats.org/officeDocument/2006/relationships/image" Target="../media/image9.svg"/><Relationship Id="rId9" Type="http://schemas.openxmlformats.org/officeDocument/2006/relationships/image" Target="../media/image59.jpeg"/><Relationship Id="rId14" Type="http://schemas.openxmlformats.org/officeDocument/2006/relationships/image" Target="../media/image55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65.jpg"/><Relationship Id="rId4" Type="http://schemas.openxmlformats.org/officeDocument/2006/relationships/image" Target="../media/image9.svg"/><Relationship Id="rId9" Type="http://schemas.openxmlformats.org/officeDocument/2006/relationships/image" Target="../media/image64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12" Type="http://schemas.openxmlformats.org/officeDocument/2006/relationships/image" Target="../media/image69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68.jpeg"/><Relationship Id="rId5" Type="http://schemas.openxmlformats.org/officeDocument/2006/relationships/image" Target="../media/image11.png"/><Relationship Id="rId10" Type="http://schemas.openxmlformats.org/officeDocument/2006/relationships/image" Target="../media/image67.jpeg"/><Relationship Id="rId4" Type="http://schemas.openxmlformats.org/officeDocument/2006/relationships/image" Target="../media/image9.svg"/><Relationship Id="rId9" Type="http://schemas.openxmlformats.org/officeDocument/2006/relationships/image" Target="../media/image6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12" Type="http://schemas.openxmlformats.org/officeDocument/2006/relationships/image" Target="../media/image69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72.jpeg"/><Relationship Id="rId5" Type="http://schemas.openxmlformats.org/officeDocument/2006/relationships/image" Target="../media/image11.png"/><Relationship Id="rId10" Type="http://schemas.openxmlformats.org/officeDocument/2006/relationships/image" Target="../media/image71.jpeg"/><Relationship Id="rId4" Type="http://schemas.openxmlformats.org/officeDocument/2006/relationships/image" Target="../media/image9.svg"/><Relationship Id="rId9" Type="http://schemas.openxmlformats.org/officeDocument/2006/relationships/image" Target="../media/image7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69.gif"/><Relationship Id="rId5" Type="http://schemas.openxmlformats.org/officeDocument/2006/relationships/image" Target="../media/image11.png"/><Relationship Id="rId10" Type="http://schemas.openxmlformats.org/officeDocument/2006/relationships/image" Target="../media/image74.jpeg"/><Relationship Id="rId4" Type="http://schemas.openxmlformats.org/officeDocument/2006/relationships/image" Target="../media/image9.svg"/><Relationship Id="rId9" Type="http://schemas.openxmlformats.org/officeDocument/2006/relationships/image" Target="../media/image7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13" Type="http://schemas.openxmlformats.org/officeDocument/2006/relationships/image" Target="../media/image83.jpg"/><Relationship Id="rId3" Type="http://schemas.openxmlformats.org/officeDocument/2006/relationships/image" Target="../media/image8.png"/><Relationship Id="rId7" Type="http://schemas.openxmlformats.org/officeDocument/2006/relationships/image" Target="../media/image77.jpg"/><Relationship Id="rId12" Type="http://schemas.openxmlformats.org/officeDocument/2006/relationships/image" Target="../media/image8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g"/><Relationship Id="rId11" Type="http://schemas.openxmlformats.org/officeDocument/2006/relationships/image" Target="../media/image81.jpg"/><Relationship Id="rId5" Type="http://schemas.openxmlformats.org/officeDocument/2006/relationships/image" Target="../media/image75.png"/><Relationship Id="rId10" Type="http://schemas.openxmlformats.org/officeDocument/2006/relationships/image" Target="../media/image80.jpg"/><Relationship Id="rId4" Type="http://schemas.openxmlformats.org/officeDocument/2006/relationships/image" Target="../media/image9.svg"/><Relationship Id="rId9" Type="http://schemas.openxmlformats.org/officeDocument/2006/relationships/image" Target="../media/image79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86.jpeg"/><Relationship Id="rId5" Type="http://schemas.openxmlformats.org/officeDocument/2006/relationships/image" Target="../media/image11.png"/><Relationship Id="rId10" Type="http://schemas.openxmlformats.org/officeDocument/2006/relationships/image" Target="../media/image85.jpeg"/><Relationship Id="rId4" Type="http://schemas.openxmlformats.org/officeDocument/2006/relationships/image" Target="../media/image9.svg"/><Relationship Id="rId9" Type="http://schemas.openxmlformats.org/officeDocument/2006/relationships/image" Target="../media/image8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0.png"/><Relationship Id="rId5" Type="http://schemas.openxmlformats.org/officeDocument/2006/relationships/image" Target="../media/image9.svg"/><Relationship Id="rId10" Type="http://schemas.openxmlformats.org/officeDocument/2006/relationships/image" Target="../media/image89.jpeg"/><Relationship Id="rId4" Type="http://schemas.openxmlformats.org/officeDocument/2006/relationships/image" Target="../media/image8.png"/><Relationship Id="rId9" Type="http://schemas.openxmlformats.org/officeDocument/2006/relationships/image" Target="../media/image8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9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2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774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792922" y="1744432"/>
            <a:ext cx="11482422" cy="5075468"/>
            <a:chOff x="0" y="0"/>
            <a:chExt cx="3286657" cy="16543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86657" cy="1654346"/>
            </a:xfrm>
            <a:custGeom>
              <a:avLst/>
              <a:gdLst/>
              <a:ahLst/>
              <a:cxnLst/>
              <a:rect l="l" t="t" r="r" b="b"/>
              <a:pathLst>
                <a:path w="3286657" h="1654346">
                  <a:moveTo>
                    <a:pt x="0" y="0"/>
                  </a:moveTo>
                  <a:lnTo>
                    <a:pt x="3286657" y="0"/>
                  </a:lnTo>
                  <a:lnTo>
                    <a:pt x="3286657" y="1654346"/>
                  </a:lnTo>
                  <a:lnTo>
                    <a:pt x="0" y="1654346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Freeform 6"/>
          <p:cNvSpPr/>
          <p:nvPr/>
        </p:nvSpPr>
        <p:spPr>
          <a:xfrm flipH="1">
            <a:off x="14791434" y="-196457"/>
            <a:ext cx="5652695" cy="1366924"/>
          </a:xfrm>
          <a:custGeom>
            <a:avLst/>
            <a:gdLst/>
            <a:ahLst/>
            <a:cxnLst/>
            <a:rect l="l" t="t" r="r" b="b"/>
            <a:pathLst>
              <a:path w="5652695" h="1366924">
                <a:moveTo>
                  <a:pt x="5652695" y="0"/>
                </a:moveTo>
                <a:lnTo>
                  <a:pt x="0" y="0"/>
                </a:lnTo>
                <a:lnTo>
                  <a:pt x="0" y="1366925"/>
                </a:lnTo>
                <a:lnTo>
                  <a:pt x="5652695" y="1366925"/>
                </a:lnTo>
                <a:lnTo>
                  <a:pt x="565269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038492" y="4826930"/>
            <a:ext cx="441616" cy="633141"/>
          </a:xfrm>
          <a:custGeom>
            <a:avLst/>
            <a:gdLst/>
            <a:ahLst/>
            <a:cxnLst/>
            <a:rect l="l" t="t" r="r" b="b"/>
            <a:pathLst>
              <a:path w="441616" h="633141">
                <a:moveTo>
                  <a:pt x="0" y="0"/>
                </a:moveTo>
                <a:lnTo>
                  <a:pt x="441616" y="0"/>
                </a:lnTo>
                <a:lnTo>
                  <a:pt x="441616" y="633140"/>
                </a:lnTo>
                <a:lnTo>
                  <a:pt x="0" y="6331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203414">
            <a:off x="13880717" y="5152616"/>
            <a:ext cx="321948" cy="461574"/>
          </a:xfrm>
          <a:custGeom>
            <a:avLst/>
            <a:gdLst/>
            <a:ahLst/>
            <a:cxnLst/>
            <a:rect l="l" t="t" r="r" b="b"/>
            <a:pathLst>
              <a:path w="321948" h="461574">
                <a:moveTo>
                  <a:pt x="0" y="0"/>
                </a:moveTo>
                <a:lnTo>
                  <a:pt x="321948" y="0"/>
                </a:lnTo>
                <a:lnTo>
                  <a:pt x="321948" y="461574"/>
                </a:lnTo>
                <a:lnTo>
                  <a:pt x="0" y="4615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4083737" y="2060396"/>
            <a:ext cx="10164352" cy="4490621"/>
            <a:chOff x="2409547" y="21672"/>
            <a:chExt cx="13552469" cy="5987496"/>
          </a:xfrm>
        </p:grpSpPr>
        <p:sp>
          <p:nvSpPr>
            <p:cNvPr id="11" name="TextBox 11"/>
            <p:cNvSpPr txBox="1"/>
            <p:nvPr/>
          </p:nvSpPr>
          <p:spPr>
            <a:xfrm>
              <a:off x="3046599" y="21672"/>
              <a:ext cx="12915417" cy="32412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976"/>
                </a:lnSpc>
              </a:pPr>
              <a:r>
                <a:rPr lang="en-US" sz="15976" spc="191" dirty="0" err="1">
                  <a:solidFill>
                    <a:srgbClr val="003EA8"/>
                  </a:solidFill>
                  <a:latin typeface="王漢宗特黑體"/>
                  <a:ea typeface="王漢宗特黑體"/>
                  <a:cs typeface="王漢宗特黑體"/>
                  <a:sym typeface="王漢宗特黑體"/>
                </a:rPr>
                <a:t>輔導室</a:t>
              </a:r>
              <a:endParaRPr lang="en-US" sz="15976" spc="191" dirty="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409547" y="2986831"/>
              <a:ext cx="12504612" cy="30223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995"/>
                </a:lnSpc>
              </a:pPr>
              <a:r>
                <a:rPr lang="en-US" sz="7496" b="1" dirty="0">
                  <a:solidFill>
                    <a:srgbClr val="000000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114學年度第一學期</a:t>
              </a:r>
            </a:p>
            <a:p>
              <a:pPr algn="l">
                <a:lnSpc>
                  <a:spcPts val="8995"/>
                </a:lnSpc>
              </a:pPr>
              <a:r>
                <a:rPr lang="en-US" sz="7496" b="1" dirty="0" err="1">
                  <a:solidFill>
                    <a:srgbClr val="000000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期末校務會議</a:t>
              </a:r>
              <a:endParaRPr lang="en-US" sz="7496" b="1" dirty="0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endParaRPr>
            </a:p>
          </p:txBody>
        </p:sp>
      </p:grpSp>
      <p:pic>
        <p:nvPicPr>
          <p:cNvPr id="23" name="圖片 22">
            <a:extLst>
              <a:ext uri="{FF2B5EF4-FFF2-40B4-BE49-F238E27FC236}">
                <a16:creationId xmlns:a16="http://schemas.microsoft.com/office/drawing/2014/main" id="{7A6830A1-5419-42C3-B739-F07249C89F7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6406" t="5357" r="1468" b="5357"/>
          <a:stretch/>
        </p:blipFill>
        <p:spPr>
          <a:xfrm rot="21144440">
            <a:off x="2736054" y="7062498"/>
            <a:ext cx="1354708" cy="16472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11F01587-2FA4-4932-AB46-C3EDA059CAE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6482" t="67492"/>
          <a:stretch/>
        </p:blipFill>
        <p:spPr>
          <a:xfrm>
            <a:off x="10112331" y="7154537"/>
            <a:ext cx="1205072" cy="1751684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4FEB96F1-1D75-40B8-9C73-66DAEC65308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015" t="68758" r="33518" b="2058"/>
          <a:stretch/>
        </p:blipFill>
        <p:spPr>
          <a:xfrm rot="21366854">
            <a:off x="11564237" y="7131261"/>
            <a:ext cx="1201764" cy="1783848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DAC968A7-BFEF-4C51-8C65-8D975E6E5B3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7140" t="38570" b="32651"/>
          <a:stretch/>
        </p:blipFill>
        <p:spPr>
          <a:xfrm>
            <a:off x="5789470" y="7092592"/>
            <a:ext cx="1390185" cy="1717346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E0F2348B-9544-48F8-9BE0-2BFD3658B20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7997" t="38133" r="42513" b="31646"/>
          <a:stretch/>
        </p:blipFill>
        <p:spPr>
          <a:xfrm rot="21206301">
            <a:off x="7391959" y="7237964"/>
            <a:ext cx="1113227" cy="1709863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5EDA6CDF-C39A-4269-8F6C-02FDCAE2F36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8432" r="72754" b="32488"/>
          <a:stretch/>
        </p:blipFill>
        <p:spPr>
          <a:xfrm rot="331344">
            <a:off x="15706538" y="7204160"/>
            <a:ext cx="1111160" cy="1777470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5C968FAC-3951-4872-97B2-9E11F70A82B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6482" b="61624"/>
          <a:stretch/>
        </p:blipFill>
        <p:spPr>
          <a:xfrm rot="285941">
            <a:off x="12957992" y="7215136"/>
            <a:ext cx="911934" cy="1564891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45F78356-7CD9-4D87-9424-348B5698C52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066" r="35386" b="70523"/>
          <a:stretch/>
        </p:blipFill>
        <p:spPr>
          <a:xfrm>
            <a:off x="4369713" y="7008808"/>
            <a:ext cx="1205072" cy="18017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745ACA2E-18D8-4408-B5C4-46BA8F97DBC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64444" b="61775"/>
          <a:stretch/>
        </p:blipFill>
        <p:spPr>
          <a:xfrm rot="21431993">
            <a:off x="8850369" y="7119475"/>
            <a:ext cx="1034108" cy="1666199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0C6105AE-BE25-46E9-9743-C2589DC4992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063" t="2649" r="32812" b="4695"/>
          <a:stretch/>
        </p:blipFill>
        <p:spPr>
          <a:xfrm>
            <a:off x="1275385" y="7022979"/>
            <a:ext cx="1276812" cy="1611107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A9C073FC-08A7-4A10-A0F2-87152E398E7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7969"/>
          <a:stretch/>
        </p:blipFill>
        <p:spPr>
          <a:xfrm rot="20751108">
            <a:off x="14299111" y="7210314"/>
            <a:ext cx="1159832" cy="1584161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 flipH="1">
            <a:off x="-1339857" y="8733953"/>
            <a:ext cx="6662470" cy="1611106"/>
          </a:xfrm>
          <a:custGeom>
            <a:avLst/>
            <a:gdLst/>
            <a:ahLst/>
            <a:cxnLst/>
            <a:rect l="l" t="t" r="r" b="b"/>
            <a:pathLst>
              <a:path w="6662470" h="1611106">
                <a:moveTo>
                  <a:pt x="6662470" y="0"/>
                </a:moveTo>
                <a:lnTo>
                  <a:pt x="0" y="0"/>
                </a:lnTo>
                <a:lnTo>
                  <a:pt x="0" y="1611107"/>
                </a:lnTo>
                <a:lnTo>
                  <a:pt x="6662470" y="1611107"/>
                </a:lnTo>
                <a:lnTo>
                  <a:pt x="666247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23"/>
    </mc:Choice>
    <mc:Fallback>
      <p:transition spd="slow" advTm="502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818996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701764" y="5181992"/>
            <a:ext cx="8216164" cy="3941660"/>
          </a:xfrm>
          <a:custGeom>
            <a:avLst/>
            <a:gdLst/>
            <a:ahLst/>
            <a:cxnLst/>
            <a:rect l="l" t="t" r="r" b="b"/>
            <a:pathLst>
              <a:path w="8216164" h="3941660">
                <a:moveTo>
                  <a:pt x="0" y="0"/>
                </a:moveTo>
                <a:lnTo>
                  <a:pt x="8216165" y="0"/>
                </a:lnTo>
                <a:lnTo>
                  <a:pt x="8216165" y="3941660"/>
                </a:lnTo>
                <a:lnTo>
                  <a:pt x="0" y="3941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019" t="-73389" r="-4865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10" name="Freeform 10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0159570" y="1028700"/>
            <a:ext cx="5660486" cy="3830642"/>
          </a:xfrm>
          <a:custGeom>
            <a:avLst/>
            <a:gdLst/>
            <a:ahLst/>
            <a:cxnLst/>
            <a:rect l="l" t="t" r="r" b="b"/>
            <a:pathLst>
              <a:path w="5660486" h="3830642">
                <a:moveTo>
                  <a:pt x="0" y="0"/>
                </a:moveTo>
                <a:lnTo>
                  <a:pt x="5660487" y="0"/>
                </a:lnTo>
                <a:lnTo>
                  <a:pt x="5660487" y="3830642"/>
                </a:lnTo>
                <a:lnTo>
                  <a:pt x="0" y="383064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0826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28700" y="4567989"/>
            <a:ext cx="7489123" cy="4555663"/>
          </a:xfrm>
          <a:custGeom>
            <a:avLst/>
            <a:gdLst/>
            <a:ahLst/>
            <a:cxnLst/>
            <a:rect l="l" t="t" r="r" b="b"/>
            <a:pathLst>
              <a:path w="7489123" h="4555663">
                <a:moveTo>
                  <a:pt x="0" y="0"/>
                </a:moveTo>
                <a:lnTo>
                  <a:pt x="7489123" y="0"/>
                </a:lnTo>
                <a:lnTo>
                  <a:pt x="7489123" y="4555663"/>
                </a:lnTo>
                <a:lnTo>
                  <a:pt x="0" y="455566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9594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81717" y="2916692"/>
            <a:ext cx="15040094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辦理小一迎新暨新生家長座談會</a:t>
            </a:r>
            <a:endParaRPr lang="en-US" sz="45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24"/>
    </mc:Choice>
    <mc:Fallback>
      <p:transition spd="slow" advTm="492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818996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172700" y="4363708"/>
            <a:ext cx="6049111" cy="5201026"/>
          </a:xfrm>
          <a:custGeom>
            <a:avLst/>
            <a:gdLst/>
            <a:ahLst/>
            <a:cxnLst/>
            <a:rect l="l" t="t" r="r" b="b"/>
            <a:pathLst>
              <a:path w="6143043" h="4607282">
                <a:moveTo>
                  <a:pt x="0" y="0"/>
                </a:moveTo>
                <a:lnTo>
                  <a:pt x="6143043" y="0"/>
                </a:lnTo>
                <a:lnTo>
                  <a:pt x="6143043" y="4607282"/>
                </a:lnTo>
                <a:lnTo>
                  <a:pt x="0" y="46072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10" name="Freeform 10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666937" y="4363708"/>
            <a:ext cx="7477063" cy="5201025"/>
          </a:xfrm>
          <a:custGeom>
            <a:avLst/>
            <a:gdLst/>
            <a:ahLst/>
            <a:cxnLst/>
            <a:rect l="l" t="t" r="r" b="b"/>
            <a:pathLst>
              <a:path w="6381977" h="3961956">
                <a:moveTo>
                  <a:pt x="0" y="0"/>
                </a:moveTo>
                <a:lnTo>
                  <a:pt x="6381977" y="0"/>
                </a:lnTo>
                <a:lnTo>
                  <a:pt x="6381977" y="3961957"/>
                </a:lnTo>
                <a:lnTo>
                  <a:pt x="0" y="39619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20811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85728" y="2582888"/>
            <a:ext cx="15040094" cy="1526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114學年度第一學期：自114.9.22~115.1.8</a:t>
            </a:r>
          </a:p>
          <a:p>
            <a:pPr algn="l">
              <a:lnSpc>
                <a:spcPts val="6160"/>
              </a:lnSpc>
            </a:pPr>
            <a:r>
              <a:rPr lang="en-US" sz="44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共開15班，參與學生共計101位。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6FCECFE0-7835-4F42-BE7F-B877282DC2D1}"/>
              </a:ext>
            </a:extLst>
          </p:cNvPr>
          <p:cNvSpPr txBox="1"/>
          <p:nvPr/>
        </p:nvSpPr>
        <p:spPr>
          <a:xfrm>
            <a:off x="5504986" y="1161298"/>
            <a:ext cx="94207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altLang="zh-TW" sz="60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辦理</a:t>
            </a:r>
            <a:r>
              <a:rPr lang="en-US" altLang="zh-TW" sz="6000" b="1" dirty="0" err="1">
                <a:solidFill>
                  <a:srgbClr val="FF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學習扶</a:t>
            </a:r>
            <a:r>
              <a:rPr lang="zh-TW" altLang="en-US" sz="6000" b="1" dirty="0">
                <a:solidFill>
                  <a:srgbClr val="FF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助</a:t>
            </a:r>
            <a:endParaRPr lang="en-US" altLang="zh-TW" sz="60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792"/>
    </mc:Choice>
    <mc:Fallback>
      <p:transition spd="slow" advTm="2079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818996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9" name="Freeform 9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9277559" y="3113729"/>
            <a:ext cx="7186003" cy="6144571"/>
          </a:xfrm>
          <a:custGeom>
            <a:avLst/>
            <a:gdLst/>
            <a:ahLst/>
            <a:cxnLst/>
            <a:rect l="l" t="t" r="r" b="b"/>
            <a:pathLst>
              <a:path w="6461577" h="4846183">
                <a:moveTo>
                  <a:pt x="0" y="0"/>
                </a:moveTo>
                <a:lnTo>
                  <a:pt x="6461577" y="0"/>
                </a:lnTo>
                <a:lnTo>
                  <a:pt x="6461577" y="4846183"/>
                </a:lnTo>
                <a:lnTo>
                  <a:pt x="0" y="48461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19200" y="3092070"/>
            <a:ext cx="7447149" cy="6131083"/>
          </a:xfrm>
          <a:custGeom>
            <a:avLst/>
            <a:gdLst/>
            <a:ahLst/>
            <a:cxnLst/>
            <a:rect l="l" t="t" r="r" b="b"/>
            <a:pathLst>
              <a:path w="6414715" h="4811036">
                <a:moveTo>
                  <a:pt x="0" y="0"/>
                </a:moveTo>
                <a:lnTo>
                  <a:pt x="6414715" y="0"/>
                </a:lnTo>
                <a:lnTo>
                  <a:pt x="6414715" y="4811036"/>
                </a:lnTo>
                <a:lnTo>
                  <a:pt x="0" y="48110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487065" y="1185032"/>
            <a:ext cx="15040094" cy="743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辦理</a:t>
            </a:r>
            <a:r>
              <a:rPr lang="en-US" sz="4500" b="1" dirty="0" err="1">
                <a:solidFill>
                  <a:srgbClr val="FF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暑期</a:t>
            </a: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新住民子女</a:t>
            </a:r>
            <a:r>
              <a:rPr lang="en-US" sz="4500" b="1" dirty="0" err="1">
                <a:solidFill>
                  <a:srgbClr val="FF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華語文</a:t>
            </a: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學習扶助</a:t>
            </a:r>
            <a:endParaRPr lang="en-US" sz="45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38"/>
    </mc:Choice>
    <mc:Fallback>
      <p:transition spd="slow" advTm="663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818996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926210" y="3265681"/>
            <a:ext cx="7537352" cy="6081250"/>
          </a:xfrm>
          <a:custGeom>
            <a:avLst/>
            <a:gdLst/>
            <a:ahLst/>
            <a:cxnLst/>
            <a:rect l="l" t="t" r="r" b="b"/>
            <a:pathLst>
              <a:path w="6692715" h="5019536">
                <a:moveTo>
                  <a:pt x="0" y="0"/>
                </a:moveTo>
                <a:lnTo>
                  <a:pt x="6692715" y="0"/>
                </a:lnTo>
                <a:lnTo>
                  <a:pt x="6692715" y="5019537"/>
                </a:lnTo>
                <a:lnTo>
                  <a:pt x="0" y="50195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10" name="Freeform 10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028700" y="3265681"/>
            <a:ext cx="7212777" cy="5992619"/>
          </a:xfrm>
          <a:custGeom>
            <a:avLst/>
            <a:gdLst/>
            <a:ahLst/>
            <a:cxnLst/>
            <a:rect l="l" t="t" r="r" b="b"/>
            <a:pathLst>
              <a:path w="6574540" h="4930905">
                <a:moveTo>
                  <a:pt x="0" y="0"/>
                </a:moveTo>
                <a:lnTo>
                  <a:pt x="6574540" y="0"/>
                </a:lnTo>
                <a:lnTo>
                  <a:pt x="6574540" y="4930905"/>
                </a:lnTo>
                <a:lnTo>
                  <a:pt x="0" y="493090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23466" y="2144318"/>
            <a:ext cx="15400254" cy="743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辦理</a:t>
            </a:r>
            <a:r>
              <a:rPr lang="en-US" sz="4500" b="1" dirty="0" err="1">
                <a:solidFill>
                  <a:srgbClr val="FF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生命教育暨身障宣導</a:t>
            </a: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講座-用氣球奇蹟逆轉人生</a:t>
            </a:r>
            <a:r>
              <a:rPr lang="en-US" sz="45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/</a:t>
            </a: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劉炫成</a:t>
            </a:r>
            <a:endParaRPr lang="en-US" sz="45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92"/>
    </mc:Choice>
    <mc:Fallback>
      <p:transition spd="slow" advTm="5992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818996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602043" y="2868534"/>
            <a:ext cx="8657257" cy="6389766"/>
          </a:xfrm>
          <a:custGeom>
            <a:avLst/>
            <a:gdLst/>
            <a:ahLst/>
            <a:cxnLst/>
            <a:rect l="l" t="t" r="r" b="b"/>
            <a:pathLst>
              <a:path w="8657257" h="5015640">
                <a:moveTo>
                  <a:pt x="0" y="0"/>
                </a:moveTo>
                <a:lnTo>
                  <a:pt x="8657257" y="0"/>
                </a:lnTo>
                <a:lnTo>
                  <a:pt x="8657257" y="5015640"/>
                </a:lnTo>
                <a:lnTo>
                  <a:pt x="0" y="50156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9453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10" name="Freeform 10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316778" y="2938614"/>
            <a:ext cx="7522422" cy="6408318"/>
          </a:xfrm>
          <a:custGeom>
            <a:avLst/>
            <a:gdLst/>
            <a:ahLst/>
            <a:cxnLst/>
            <a:rect l="l" t="t" r="r" b="b"/>
            <a:pathLst>
              <a:path w="6805695" h="5104271">
                <a:moveTo>
                  <a:pt x="0" y="0"/>
                </a:moveTo>
                <a:lnTo>
                  <a:pt x="6805695" y="0"/>
                </a:lnTo>
                <a:lnTo>
                  <a:pt x="6805695" y="5104272"/>
                </a:lnTo>
                <a:lnTo>
                  <a:pt x="0" y="51042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32365" y="1118319"/>
            <a:ext cx="15400254" cy="743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辦理</a:t>
            </a:r>
            <a:r>
              <a:rPr lang="en-US" sz="4500" b="1" dirty="0" err="1">
                <a:solidFill>
                  <a:srgbClr val="FF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生命教育暨愛護動物</a:t>
            </a: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宣導講座</a:t>
            </a:r>
            <a:endParaRPr lang="en-US" sz="45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46"/>
    </mc:Choice>
    <mc:Fallback>
      <p:transition spd="slow" advTm="604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818996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9" name="Freeform 9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332393" y="3221431"/>
            <a:ext cx="6824526" cy="6416557"/>
          </a:xfrm>
          <a:custGeom>
            <a:avLst/>
            <a:gdLst/>
            <a:ahLst/>
            <a:cxnLst/>
            <a:rect l="l" t="t" r="r" b="b"/>
            <a:pathLst>
              <a:path w="6599528" h="4949646">
                <a:moveTo>
                  <a:pt x="0" y="0"/>
                </a:moveTo>
                <a:lnTo>
                  <a:pt x="6599528" y="0"/>
                </a:lnTo>
                <a:lnTo>
                  <a:pt x="6599528" y="4949646"/>
                </a:lnTo>
                <a:lnTo>
                  <a:pt x="0" y="494964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482346" y="3221432"/>
            <a:ext cx="8341374" cy="6305345"/>
          </a:xfrm>
          <a:custGeom>
            <a:avLst/>
            <a:gdLst/>
            <a:ahLst/>
            <a:cxnLst/>
            <a:rect l="l" t="t" r="r" b="b"/>
            <a:pathLst>
              <a:path w="6903583" h="4838435">
                <a:moveTo>
                  <a:pt x="0" y="0"/>
                </a:moveTo>
                <a:lnTo>
                  <a:pt x="6903583" y="0"/>
                </a:lnTo>
                <a:lnTo>
                  <a:pt x="6903583" y="4838435"/>
                </a:lnTo>
                <a:lnTo>
                  <a:pt x="0" y="483843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627" t="-768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32365" y="924915"/>
            <a:ext cx="15400254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辦理</a:t>
            </a:r>
            <a:r>
              <a:rPr lang="en-US" sz="4500" b="1" dirty="0" err="1">
                <a:solidFill>
                  <a:srgbClr val="FF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教師增能</a:t>
            </a: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研習-自傷自殺防治</a:t>
            </a:r>
            <a:r>
              <a:rPr lang="en-US" sz="45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-</a:t>
            </a:r>
          </a:p>
          <a:p>
            <a:pPr algn="l">
              <a:lnSpc>
                <a:spcPts val="6300"/>
              </a:lnSpc>
            </a:pP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校園危機事件處理及安心減壓輔導</a:t>
            </a:r>
            <a:endParaRPr lang="en-US" sz="45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04"/>
    </mc:Choice>
    <mc:Fallback>
      <p:transition spd="slow" advTm="5904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818996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995519" y="5049799"/>
            <a:ext cx="5712944" cy="4284708"/>
          </a:xfrm>
          <a:custGeom>
            <a:avLst/>
            <a:gdLst/>
            <a:ahLst/>
            <a:cxnLst/>
            <a:rect l="l" t="t" r="r" b="b"/>
            <a:pathLst>
              <a:path w="5712944" h="4284708">
                <a:moveTo>
                  <a:pt x="0" y="0"/>
                </a:moveTo>
                <a:lnTo>
                  <a:pt x="5712943" y="0"/>
                </a:lnTo>
                <a:lnTo>
                  <a:pt x="5712943" y="4284707"/>
                </a:lnTo>
                <a:lnTo>
                  <a:pt x="0" y="42847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10" name="Freeform 10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8503711" y="1164586"/>
            <a:ext cx="6550870" cy="3694712"/>
          </a:xfrm>
          <a:custGeom>
            <a:avLst/>
            <a:gdLst/>
            <a:ahLst/>
            <a:cxnLst/>
            <a:rect l="l" t="t" r="r" b="b"/>
            <a:pathLst>
              <a:path w="6550870" h="3694712">
                <a:moveTo>
                  <a:pt x="0" y="0"/>
                </a:moveTo>
                <a:lnTo>
                  <a:pt x="6550870" y="0"/>
                </a:lnTo>
                <a:lnTo>
                  <a:pt x="6550870" y="3694713"/>
                </a:lnTo>
                <a:lnTo>
                  <a:pt x="0" y="36947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32977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725531" y="5061883"/>
            <a:ext cx="5696831" cy="4272623"/>
          </a:xfrm>
          <a:custGeom>
            <a:avLst/>
            <a:gdLst/>
            <a:ahLst/>
            <a:cxnLst/>
            <a:rect l="l" t="t" r="r" b="b"/>
            <a:pathLst>
              <a:path w="5696831" h="4272623">
                <a:moveTo>
                  <a:pt x="0" y="0"/>
                </a:moveTo>
                <a:lnTo>
                  <a:pt x="5696832" y="0"/>
                </a:lnTo>
                <a:lnTo>
                  <a:pt x="5696832" y="4272623"/>
                </a:lnTo>
                <a:lnTo>
                  <a:pt x="0" y="427262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28700" y="5061883"/>
            <a:ext cx="5696831" cy="4272623"/>
          </a:xfrm>
          <a:custGeom>
            <a:avLst/>
            <a:gdLst/>
            <a:ahLst/>
            <a:cxnLst/>
            <a:rect l="l" t="t" r="r" b="b"/>
            <a:pathLst>
              <a:path w="5696831" h="4272623">
                <a:moveTo>
                  <a:pt x="0" y="0"/>
                </a:moveTo>
                <a:lnTo>
                  <a:pt x="5696831" y="0"/>
                </a:lnTo>
                <a:lnTo>
                  <a:pt x="5696831" y="4272623"/>
                </a:lnTo>
                <a:lnTo>
                  <a:pt x="0" y="427262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輔導組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06163" y="2382237"/>
            <a:ext cx="15040094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辦理教師節敬師活動</a:t>
            </a:r>
            <a:endParaRPr lang="en-US" sz="45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75"/>
    </mc:Choice>
    <mc:Fallback>
      <p:transition spd="slow" advTm="357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818996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9" name="Freeform 9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666937" y="4019666"/>
            <a:ext cx="6859496" cy="5507111"/>
          </a:xfrm>
          <a:custGeom>
            <a:avLst/>
            <a:gdLst/>
            <a:ahLst/>
            <a:cxnLst/>
            <a:rect l="l" t="t" r="r" b="b"/>
            <a:pathLst>
              <a:path w="6451246" h="4838435">
                <a:moveTo>
                  <a:pt x="0" y="0"/>
                </a:moveTo>
                <a:lnTo>
                  <a:pt x="6451246" y="0"/>
                </a:lnTo>
                <a:lnTo>
                  <a:pt x="6451246" y="4838435"/>
                </a:lnTo>
                <a:lnTo>
                  <a:pt x="0" y="48384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966265" y="3926701"/>
            <a:ext cx="6859496" cy="5575304"/>
          </a:xfrm>
          <a:custGeom>
            <a:avLst/>
            <a:gdLst/>
            <a:ahLst/>
            <a:cxnLst/>
            <a:rect l="l" t="t" r="r" b="b"/>
            <a:pathLst>
              <a:path w="6451246" h="4838435">
                <a:moveTo>
                  <a:pt x="0" y="0"/>
                </a:moveTo>
                <a:lnTo>
                  <a:pt x="6451246" y="0"/>
                </a:lnTo>
                <a:lnTo>
                  <a:pt x="6451246" y="4838435"/>
                </a:lnTo>
                <a:lnTo>
                  <a:pt x="0" y="483843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86180" y="2199372"/>
            <a:ext cx="15400254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辦理</a:t>
            </a:r>
            <a:r>
              <a:rPr lang="en-US" sz="4500" b="1" dirty="0" err="1">
                <a:solidFill>
                  <a:srgbClr val="FF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教師輔導知能</a:t>
            </a: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研習</a:t>
            </a:r>
            <a:r>
              <a:rPr lang="en-US" sz="45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-</a:t>
            </a:r>
          </a:p>
          <a:p>
            <a:pPr algn="l">
              <a:lnSpc>
                <a:spcPts val="6300"/>
              </a:lnSpc>
            </a:pP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如何工作更快樂</a:t>
            </a:r>
            <a:r>
              <a:rPr lang="en-US" sz="45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—</a:t>
            </a: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焦點解決法幫助你與父母溝通更順暢</a:t>
            </a:r>
            <a:endParaRPr lang="en-US" sz="45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43"/>
    </mc:Choice>
    <mc:Fallback>
      <p:transition spd="slow" advTm="7943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818996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9" name="Freeform 9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666937" y="3265681"/>
            <a:ext cx="6708471" cy="5957472"/>
          </a:xfrm>
          <a:custGeom>
            <a:avLst/>
            <a:gdLst/>
            <a:ahLst/>
            <a:cxnLst/>
            <a:rect l="l" t="t" r="r" b="b"/>
            <a:pathLst>
              <a:path w="6414715" h="4811036">
                <a:moveTo>
                  <a:pt x="0" y="0"/>
                </a:moveTo>
                <a:lnTo>
                  <a:pt x="6414715" y="0"/>
                </a:lnTo>
                <a:lnTo>
                  <a:pt x="6414715" y="4811036"/>
                </a:lnTo>
                <a:lnTo>
                  <a:pt x="0" y="481103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926210" y="3476193"/>
            <a:ext cx="7537352" cy="5746960"/>
          </a:xfrm>
          <a:custGeom>
            <a:avLst/>
            <a:gdLst/>
            <a:ahLst/>
            <a:cxnLst/>
            <a:rect l="l" t="t" r="r" b="b"/>
            <a:pathLst>
              <a:path w="6413268" h="4811036">
                <a:moveTo>
                  <a:pt x="0" y="0"/>
                </a:moveTo>
                <a:lnTo>
                  <a:pt x="6413267" y="0"/>
                </a:lnTo>
                <a:lnTo>
                  <a:pt x="6413267" y="4811036"/>
                </a:lnTo>
                <a:lnTo>
                  <a:pt x="0" y="48110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62600" y="1063847"/>
            <a:ext cx="15040094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辦理班親會</a:t>
            </a:r>
            <a:endParaRPr lang="en-US" sz="45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94"/>
    </mc:Choice>
    <mc:Fallback>
      <p:transition spd="slow" advTm="4494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818996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9" name="Freeform 9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666937" y="3346989"/>
            <a:ext cx="6771548" cy="5876166"/>
          </a:xfrm>
          <a:custGeom>
            <a:avLst/>
            <a:gdLst/>
            <a:ahLst/>
            <a:cxnLst/>
            <a:rect l="l" t="t" r="r" b="b"/>
            <a:pathLst>
              <a:path w="6570006" h="4927505">
                <a:moveTo>
                  <a:pt x="0" y="0"/>
                </a:moveTo>
                <a:lnTo>
                  <a:pt x="6570006" y="0"/>
                </a:lnTo>
                <a:lnTo>
                  <a:pt x="6570006" y="4927504"/>
                </a:lnTo>
                <a:lnTo>
                  <a:pt x="0" y="49275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926210" y="3382135"/>
            <a:ext cx="7537352" cy="5876166"/>
          </a:xfrm>
          <a:custGeom>
            <a:avLst/>
            <a:gdLst/>
            <a:ahLst/>
            <a:cxnLst/>
            <a:rect l="l" t="t" r="r" b="b"/>
            <a:pathLst>
              <a:path w="6574540" h="4930905">
                <a:moveTo>
                  <a:pt x="0" y="0"/>
                </a:moveTo>
                <a:lnTo>
                  <a:pt x="6574539" y="0"/>
                </a:lnTo>
                <a:lnTo>
                  <a:pt x="6574539" y="4930905"/>
                </a:lnTo>
                <a:lnTo>
                  <a:pt x="0" y="493090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07424" y="2311177"/>
            <a:ext cx="15400254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辦理家庭教育優質化-家長成長工作坊</a:t>
            </a:r>
            <a:r>
              <a:rPr lang="en-US" sz="45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(</a:t>
            </a: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共五場</a:t>
            </a:r>
            <a:r>
              <a:rPr lang="en-US" sz="45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)/</a:t>
            </a: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陳意文心理師</a:t>
            </a:r>
            <a:endParaRPr lang="en-US" sz="45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91"/>
    </mc:Choice>
    <mc:Fallback>
      <p:transition spd="slow" advTm="659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818996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9" name="Freeform 9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364488" y="4257621"/>
            <a:ext cx="6708887" cy="5220681"/>
          </a:xfrm>
          <a:custGeom>
            <a:avLst/>
            <a:gdLst/>
            <a:ahLst/>
            <a:cxnLst/>
            <a:rect l="l" t="t" r="r" b="b"/>
            <a:pathLst>
              <a:path w="6043714" h="4532785">
                <a:moveTo>
                  <a:pt x="0" y="0"/>
                </a:moveTo>
                <a:lnTo>
                  <a:pt x="6043714" y="0"/>
                </a:lnTo>
                <a:lnTo>
                  <a:pt x="6043714" y="4532785"/>
                </a:lnTo>
                <a:lnTo>
                  <a:pt x="0" y="45327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398803" y="4328748"/>
            <a:ext cx="7264245" cy="5115039"/>
          </a:xfrm>
          <a:custGeom>
            <a:avLst/>
            <a:gdLst/>
            <a:ahLst/>
            <a:cxnLst/>
            <a:rect l="l" t="t" r="r" b="b"/>
            <a:pathLst>
              <a:path w="5997693" h="4498270">
                <a:moveTo>
                  <a:pt x="0" y="0"/>
                </a:moveTo>
                <a:lnTo>
                  <a:pt x="5997693" y="0"/>
                </a:lnTo>
                <a:lnTo>
                  <a:pt x="5997693" y="4498270"/>
                </a:lnTo>
                <a:lnTo>
                  <a:pt x="0" y="44982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64280" y="2421710"/>
            <a:ext cx="15400254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辦理</a:t>
            </a:r>
            <a:r>
              <a:rPr lang="en-US" sz="4500" b="1" dirty="0" err="1">
                <a:solidFill>
                  <a:srgbClr val="FF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親職教育講座</a:t>
            </a:r>
            <a:r>
              <a:rPr lang="en-US" sz="45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-</a:t>
            </a:r>
          </a:p>
          <a:p>
            <a:pPr algn="l">
              <a:lnSpc>
                <a:spcPts val="6300"/>
              </a:lnSpc>
            </a:pPr>
            <a:r>
              <a:rPr lang="en-US" sz="45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脫癮而出不迷網-數位時代父母的3C教養策略/</a:t>
            </a: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陳志恆心理師</a:t>
            </a:r>
            <a:endParaRPr lang="en-US" sz="45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67"/>
    </mc:Choice>
    <mc:Fallback>
      <p:transition spd="slow" advTm="5367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63572" y="3023301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223157" y="924915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 dirty="0" err="1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專輔教師</a:t>
            </a:r>
            <a:endParaRPr lang="en-US" sz="9000" dirty="0">
              <a:solidFill>
                <a:srgbClr val="003EA8"/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538437" y="3533400"/>
            <a:ext cx="6154527" cy="5482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 dirty="0">
                <a:solidFill>
                  <a:srgbClr val="003EA8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二級個別輔導：共21人</a:t>
            </a:r>
          </a:p>
          <a:p>
            <a:pPr algn="l">
              <a:lnSpc>
                <a:spcPts val="5880"/>
              </a:lnSpc>
            </a:pPr>
            <a:r>
              <a:rPr lang="en-US" sz="4200" b="1" dirty="0">
                <a:solidFill>
                  <a:srgbClr val="003EA8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臨案人次：45人次</a:t>
            </a:r>
          </a:p>
          <a:p>
            <a:pPr algn="l">
              <a:lnSpc>
                <a:spcPts val="5880"/>
              </a:lnSpc>
            </a:pPr>
            <a:r>
              <a:rPr lang="en-US" sz="4200" b="1" dirty="0">
                <a:solidFill>
                  <a:srgbClr val="003EA8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通報人次：25人次</a:t>
            </a:r>
          </a:p>
          <a:p>
            <a:pPr algn="l">
              <a:lnSpc>
                <a:spcPts val="5880"/>
              </a:lnSpc>
            </a:pPr>
            <a:endParaRPr lang="en-US" sz="4200" b="1" dirty="0">
              <a:solidFill>
                <a:srgbClr val="003EA8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  <a:p>
            <a:pPr algn="l">
              <a:lnSpc>
                <a:spcPts val="5880"/>
              </a:lnSpc>
            </a:pPr>
            <a:endParaRPr lang="en-US" sz="4200" b="1" dirty="0">
              <a:solidFill>
                <a:srgbClr val="003EA8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  <a:p>
            <a:pPr algn="l">
              <a:lnSpc>
                <a:spcPts val="4060"/>
              </a:lnSpc>
            </a:pPr>
            <a:r>
              <a:rPr lang="en-US" sz="2900" dirty="0" err="1">
                <a:solidFill>
                  <a:srgbClr val="003EA8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截至今日統計</a:t>
            </a:r>
            <a:endParaRPr lang="en-US" sz="2900" dirty="0">
              <a:solidFill>
                <a:srgbClr val="003EA8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  <a:p>
            <a:pPr algn="l">
              <a:lnSpc>
                <a:spcPts val="5040"/>
              </a:lnSpc>
            </a:pPr>
            <a:endParaRPr lang="en-US" sz="2900" dirty="0">
              <a:solidFill>
                <a:srgbClr val="003EA8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  <a:p>
            <a:pPr algn="l">
              <a:lnSpc>
                <a:spcPts val="5040"/>
              </a:lnSpc>
            </a:pPr>
            <a:endParaRPr lang="en-US" sz="2900" dirty="0">
              <a:solidFill>
                <a:srgbClr val="003EA8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9290" y="1766584"/>
            <a:ext cx="8009745" cy="8749949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12" name="Freeform 12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95"/>
    </mc:Choice>
    <mc:Fallback>
      <p:transition spd="slow" advTm="8095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78653" y="1856532"/>
            <a:ext cx="15768000" cy="6745738"/>
            <a:chOff x="0" y="0"/>
            <a:chExt cx="5752209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52209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</p:spPr>
        </p:sp>
      </p:grpSp>
      <p:grpSp>
        <p:nvGrpSpPr>
          <p:cNvPr id="5" name="Group 5"/>
          <p:cNvGrpSpPr/>
          <p:nvPr/>
        </p:nvGrpSpPr>
        <p:grpSpPr>
          <a:xfrm>
            <a:off x="1065143" y="323688"/>
            <a:ext cx="15795020" cy="147849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9" name="Freeform 9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1447715" y="225721"/>
            <a:ext cx="13573063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 dirty="0" err="1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專輔教師</a:t>
            </a:r>
            <a:r>
              <a:rPr lang="en-US" altLang="zh-TW" sz="9000" dirty="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-</a:t>
            </a:r>
            <a:r>
              <a:rPr lang="en-US" altLang="zh-TW" sz="96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 </a:t>
            </a:r>
            <a:r>
              <a:rPr lang="en-US" altLang="zh-TW" sz="66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小團體輔導</a:t>
            </a:r>
            <a:endParaRPr lang="en-US" sz="6600" dirty="0">
              <a:solidFill>
                <a:srgbClr val="003EA8"/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</p:txBody>
      </p:sp>
      <p:graphicFrame>
        <p:nvGraphicFramePr>
          <p:cNvPr id="20" name="表格 20">
            <a:extLst>
              <a:ext uri="{FF2B5EF4-FFF2-40B4-BE49-F238E27FC236}">
                <a16:creationId xmlns:a16="http://schemas.microsoft.com/office/drawing/2014/main" id="{94F4D375-15CD-46C8-97CA-DCC1EBDF4B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652364"/>
              </p:ext>
            </p:extLst>
          </p:nvPr>
        </p:nvGraphicFramePr>
        <p:xfrm>
          <a:off x="1454341" y="2212557"/>
          <a:ext cx="14316864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2288">
                  <a:extLst>
                    <a:ext uri="{9D8B030D-6E8A-4147-A177-3AD203B41FA5}">
                      <a16:colId xmlns:a16="http://schemas.microsoft.com/office/drawing/2014/main" val="2574940867"/>
                    </a:ext>
                  </a:extLst>
                </a:gridCol>
                <a:gridCol w="4772288">
                  <a:extLst>
                    <a:ext uri="{9D8B030D-6E8A-4147-A177-3AD203B41FA5}">
                      <a16:colId xmlns:a16="http://schemas.microsoft.com/office/drawing/2014/main" val="2415754771"/>
                    </a:ext>
                  </a:extLst>
                </a:gridCol>
                <a:gridCol w="4772288">
                  <a:extLst>
                    <a:ext uri="{9D8B030D-6E8A-4147-A177-3AD203B41FA5}">
                      <a16:colId xmlns:a16="http://schemas.microsoft.com/office/drawing/2014/main" val="46414553"/>
                    </a:ext>
                  </a:extLst>
                </a:gridCol>
              </a:tblGrid>
              <a:tr h="65375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000" b="1" dirty="0" err="1">
                          <a:solidFill>
                            <a:srgbClr val="FF0000"/>
                          </a:solidFill>
                          <a:latin typeface="Noto Sans T Chinese Bold"/>
                          <a:ea typeface="Noto Sans T Chinese Bold"/>
                          <a:cs typeface="Noto Sans T Chinese Bold"/>
                          <a:sym typeface="Noto Sans T Chinese Bold"/>
                        </a:rPr>
                        <a:t>二年級</a:t>
                      </a:r>
                      <a:endParaRPr lang="zh-TW" altLang="en-US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000" b="1" kern="1200" dirty="0" err="1">
                          <a:solidFill>
                            <a:srgbClr val="FF0000"/>
                          </a:solidFill>
                          <a:latin typeface="Noto Sans T Chinese Bold"/>
                          <a:ea typeface="Noto Sans T Chinese Bold"/>
                          <a:cs typeface="Noto Sans T Chinese Bold"/>
                          <a:sym typeface="Noto Sans T Chinese Bold"/>
                        </a:rPr>
                        <a:t>四年級</a:t>
                      </a:r>
                      <a:endParaRPr lang="zh-TW" altLang="en-US" sz="4000" b="1" kern="1200" dirty="0">
                        <a:solidFill>
                          <a:srgbClr val="FF0000"/>
                        </a:solidFill>
                        <a:latin typeface="Noto Sans T Chinese Bold"/>
                        <a:ea typeface="Noto Sans T Chinese Bold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000" b="1" kern="1200" dirty="0" err="1">
                          <a:solidFill>
                            <a:srgbClr val="FF0000"/>
                          </a:solidFill>
                          <a:latin typeface="Noto Sans T Chinese Bold"/>
                          <a:ea typeface="Noto Sans T Chinese Bold"/>
                          <a:cs typeface="Noto Sans T Chinese Bold"/>
                          <a:sym typeface="Noto Sans T Chinese Bold"/>
                        </a:rPr>
                        <a:t>五年級</a:t>
                      </a:r>
                      <a:endParaRPr lang="zh-TW" altLang="en-US" sz="4000" b="1" kern="1200" dirty="0">
                        <a:solidFill>
                          <a:srgbClr val="FF0000"/>
                        </a:solidFill>
                        <a:latin typeface="Noto Sans T Chinese Bold"/>
                        <a:ea typeface="Noto Sans T Chinese Bold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781335"/>
                  </a:ext>
                </a:extLst>
              </a:tr>
            </a:tbl>
          </a:graphicData>
        </a:graphic>
      </p:graphicFrame>
      <p:pic>
        <p:nvPicPr>
          <p:cNvPr id="21" name="圖片 20">
            <a:extLst>
              <a:ext uri="{FF2B5EF4-FFF2-40B4-BE49-F238E27FC236}">
                <a16:creationId xmlns:a16="http://schemas.microsoft.com/office/drawing/2014/main" id="{17B508FD-D0B5-4E3E-920C-5BBD93CDD4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8749" y="4504785"/>
            <a:ext cx="3777805" cy="2833353"/>
          </a:xfrm>
          <a:prstGeom prst="rect">
            <a:avLst/>
          </a:prstGeom>
        </p:spPr>
      </p:pic>
      <p:sp>
        <p:nvSpPr>
          <p:cNvPr id="25" name="文字方塊 24">
            <a:extLst>
              <a:ext uri="{FF2B5EF4-FFF2-40B4-BE49-F238E27FC236}">
                <a16:creationId xmlns:a16="http://schemas.microsoft.com/office/drawing/2014/main" id="{AE1DC1C0-26D3-4038-B1ED-07999DBAEDCD}"/>
              </a:ext>
            </a:extLst>
          </p:cNvPr>
          <p:cNvSpPr txBox="1"/>
          <p:nvPr/>
        </p:nvSpPr>
        <p:spPr>
          <a:xfrm>
            <a:off x="1488295" y="3036008"/>
            <a:ext cx="4752000" cy="70788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TW" sz="40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自我認識&amp;情緒社交</a:t>
            </a:r>
            <a:endParaRPr lang="zh-TW" altLang="en-US" sz="4000" dirty="0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9E5EBF7D-8B84-4925-A059-D84BC92B015D}"/>
              </a:ext>
            </a:extLst>
          </p:cNvPr>
          <p:cNvSpPr txBox="1"/>
          <p:nvPr/>
        </p:nvSpPr>
        <p:spPr>
          <a:xfrm>
            <a:off x="6573963" y="3015140"/>
            <a:ext cx="4124147" cy="70788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TW" sz="40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高關懷情緒支持</a:t>
            </a:r>
            <a:endParaRPr lang="zh-TW" altLang="en-US" sz="4000" dirty="0"/>
          </a:p>
        </p:txBody>
      </p:sp>
      <p:sp>
        <p:nvSpPr>
          <p:cNvPr id="27" name="Freeform 11">
            <a:extLst>
              <a:ext uri="{FF2B5EF4-FFF2-40B4-BE49-F238E27FC236}">
                <a16:creationId xmlns:a16="http://schemas.microsoft.com/office/drawing/2014/main" id="{EC846659-BA94-4EA1-91E9-B5F34D71C800}"/>
              </a:ext>
            </a:extLst>
          </p:cNvPr>
          <p:cNvSpPr/>
          <p:nvPr/>
        </p:nvSpPr>
        <p:spPr>
          <a:xfrm>
            <a:off x="7041903" y="6465340"/>
            <a:ext cx="3227498" cy="2200756"/>
          </a:xfrm>
          <a:custGeom>
            <a:avLst/>
            <a:gdLst/>
            <a:ahLst/>
            <a:cxnLst/>
            <a:rect l="l" t="t" r="r" b="b"/>
            <a:pathLst>
              <a:path w="6421941" h="4816456">
                <a:moveTo>
                  <a:pt x="0" y="0"/>
                </a:moveTo>
                <a:lnTo>
                  <a:pt x="6421941" y="0"/>
                </a:lnTo>
                <a:lnTo>
                  <a:pt x="6421941" y="4816456"/>
                </a:lnTo>
                <a:lnTo>
                  <a:pt x="0" y="481645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8" name="Freeform 12">
            <a:extLst>
              <a:ext uri="{FF2B5EF4-FFF2-40B4-BE49-F238E27FC236}">
                <a16:creationId xmlns:a16="http://schemas.microsoft.com/office/drawing/2014/main" id="{57EAA53B-30AF-44F0-9109-55C2B0B08F66}"/>
              </a:ext>
            </a:extLst>
          </p:cNvPr>
          <p:cNvSpPr/>
          <p:nvPr/>
        </p:nvSpPr>
        <p:spPr>
          <a:xfrm>
            <a:off x="7303093" y="4121505"/>
            <a:ext cx="2451682" cy="2189547"/>
          </a:xfrm>
          <a:custGeom>
            <a:avLst/>
            <a:gdLst/>
            <a:ahLst/>
            <a:cxnLst/>
            <a:rect l="l" t="t" r="r" b="b"/>
            <a:pathLst>
              <a:path w="3927956" h="5237275">
                <a:moveTo>
                  <a:pt x="0" y="0"/>
                </a:moveTo>
                <a:lnTo>
                  <a:pt x="3927956" y="0"/>
                </a:lnTo>
                <a:lnTo>
                  <a:pt x="3927956" y="5237275"/>
                </a:lnTo>
                <a:lnTo>
                  <a:pt x="0" y="52372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grpSp>
        <p:nvGrpSpPr>
          <p:cNvPr id="29" name="Group 12">
            <a:extLst>
              <a:ext uri="{FF2B5EF4-FFF2-40B4-BE49-F238E27FC236}">
                <a16:creationId xmlns:a16="http://schemas.microsoft.com/office/drawing/2014/main" id="{BE15E3B5-FBF9-48C6-BB14-31D99B9FC663}"/>
              </a:ext>
            </a:extLst>
          </p:cNvPr>
          <p:cNvGrpSpPr/>
          <p:nvPr/>
        </p:nvGrpSpPr>
        <p:grpSpPr>
          <a:xfrm>
            <a:off x="13991338" y="4690938"/>
            <a:ext cx="1773241" cy="2820335"/>
            <a:chOff x="0" y="0"/>
            <a:chExt cx="5023367" cy="6697822"/>
          </a:xfrm>
        </p:grpSpPr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BD9F4067-8CF3-43D0-A140-D160998B0FD4}"/>
                </a:ext>
              </a:extLst>
            </p:cNvPr>
            <p:cNvSpPr/>
            <p:nvPr/>
          </p:nvSpPr>
          <p:spPr>
            <a:xfrm>
              <a:off x="0" y="0"/>
              <a:ext cx="5023367" cy="6697822"/>
            </a:xfrm>
            <a:custGeom>
              <a:avLst/>
              <a:gdLst/>
              <a:ahLst/>
              <a:cxnLst/>
              <a:rect l="l" t="t" r="r" b="b"/>
              <a:pathLst>
                <a:path w="5023367" h="6697822">
                  <a:moveTo>
                    <a:pt x="0" y="0"/>
                  </a:moveTo>
                  <a:lnTo>
                    <a:pt x="5023367" y="0"/>
                  </a:lnTo>
                  <a:lnTo>
                    <a:pt x="5023367" y="6697822"/>
                  </a:lnTo>
                  <a:lnTo>
                    <a:pt x="0" y="66978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31" name="Freeform 14">
              <a:extLst>
                <a:ext uri="{FF2B5EF4-FFF2-40B4-BE49-F238E27FC236}">
                  <a16:creationId xmlns:a16="http://schemas.microsoft.com/office/drawing/2014/main" id="{5D1AEA95-278A-4571-8189-E2BC03819DAF}"/>
                </a:ext>
              </a:extLst>
            </p:cNvPr>
            <p:cNvSpPr/>
            <p:nvPr/>
          </p:nvSpPr>
          <p:spPr>
            <a:xfrm>
              <a:off x="3703835" y="611131"/>
              <a:ext cx="861039" cy="853512"/>
            </a:xfrm>
            <a:custGeom>
              <a:avLst/>
              <a:gdLst/>
              <a:ahLst/>
              <a:cxnLst/>
              <a:rect l="l" t="t" r="r" b="b"/>
              <a:pathLst>
                <a:path w="861039" h="853512">
                  <a:moveTo>
                    <a:pt x="0" y="0"/>
                  </a:moveTo>
                  <a:lnTo>
                    <a:pt x="861038" y="0"/>
                  </a:lnTo>
                  <a:lnTo>
                    <a:pt x="861038" y="853512"/>
                  </a:lnTo>
                  <a:lnTo>
                    <a:pt x="0" y="853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  <p:sp>
          <p:nvSpPr>
            <p:cNvPr id="32" name="Freeform 15">
              <a:extLst>
                <a:ext uri="{FF2B5EF4-FFF2-40B4-BE49-F238E27FC236}">
                  <a16:creationId xmlns:a16="http://schemas.microsoft.com/office/drawing/2014/main" id="{423EAC8D-00F4-4B1D-BF45-7AA1D9321A4C}"/>
                </a:ext>
              </a:extLst>
            </p:cNvPr>
            <p:cNvSpPr/>
            <p:nvPr/>
          </p:nvSpPr>
          <p:spPr>
            <a:xfrm>
              <a:off x="1650645" y="2454893"/>
              <a:ext cx="861039" cy="853512"/>
            </a:xfrm>
            <a:custGeom>
              <a:avLst/>
              <a:gdLst/>
              <a:ahLst/>
              <a:cxnLst/>
              <a:rect l="l" t="t" r="r" b="b"/>
              <a:pathLst>
                <a:path w="861039" h="853512">
                  <a:moveTo>
                    <a:pt x="0" y="0"/>
                  </a:moveTo>
                  <a:lnTo>
                    <a:pt x="861038" y="0"/>
                  </a:lnTo>
                  <a:lnTo>
                    <a:pt x="861038" y="853512"/>
                  </a:lnTo>
                  <a:lnTo>
                    <a:pt x="0" y="853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33" name="Group 17">
            <a:extLst>
              <a:ext uri="{FF2B5EF4-FFF2-40B4-BE49-F238E27FC236}">
                <a16:creationId xmlns:a16="http://schemas.microsoft.com/office/drawing/2014/main" id="{07060170-8F27-4983-8298-AFAAA4260786}"/>
              </a:ext>
            </a:extLst>
          </p:cNvPr>
          <p:cNvGrpSpPr/>
          <p:nvPr/>
        </p:nvGrpSpPr>
        <p:grpSpPr>
          <a:xfrm>
            <a:off x="11558352" y="4504785"/>
            <a:ext cx="2108459" cy="3241060"/>
            <a:chOff x="0" y="0"/>
            <a:chExt cx="5148078" cy="6841346"/>
          </a:xfrm>
        </p:grpSpPr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309C0840-E504-47ED-A8DB-2CBD0C7B7BF4}"/>
                </a:ext>
              </a:extLst>
            </p:cNvPr>
            <p:cNvSpPr/>
            <p:nvPr/>
          </p:nvSpPr>
          <p:spPr>
            <a:xfrm>
              <a:off x="0" y="0"/>
              <a:ext cx="5131009" cy="6841346"/>
            </a:xfrm>
            <a:custGeom>
              <a:avLst/>
              <a:gdLst/>
              <a:ahLst/>
              <a:cxnLst/>
              <a:rect l="l" t="t" r="r" b="b"/>
              <a:pathLst>
                <a:path w="5131009" h="6841346">
                  <a:moveTo>
                    <a:pt x="0" y="0"/>
                  </a:moveTo>
                  <a:lnTo>
                    <a:pt x="5131009" y="0"/>
                  </a:lnTo>
                  <a:lnTo>
                    <a:pt x="5131009" y="6841346"/>
                  </a:lnTo>
                  <a:lnTo>
                    <a:pt x="0" y="6841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4CFF9E36-0C9D-4675-AA88-0135EEDF789F}"/>
                </a:ext>
              </a:extLst>
            </p:cNvPr>
            <p:cNvSpPr/>
            <p:nvPr/>
          </p:nvSpPr>
          <p:spPr>
            <a:xfrm>
              <a:off x="3426001" y="1965365"/>
              <a:ext cx="861039" cy="853512"/>
            </a:xfrm>
            <a:custGeom>
              <a:avLst/>
              <a:gdLst/>
              <a:ahLst/>
              <a:cxnLst/>
              <a:rect l="l" t="t" r="r" b="b"/>
              <a:pathLst>
                <a:path w="861039" h="853512">
                  <a:moveTo>
                    <a:pt x="0" y="0"/>
                  </a:moveTo>
                  <a:lnTo>
                    <a:pt x="861039" y="0"/>
                  </a:lnTo>
                  <a:lnTo>
                    <a:pt x="861039" y="853512"/>
                  </a:lnTo>
                  <a:lnTo>
                    <a:pt x="0" y="853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DC2482C7-1A1F-48B6-A026-2A52E62A5CF8}"/>
                </a:ext>
              </a:extLst>
            </p:cNvPr>
            <p:cNvSpPr/>
            <p:nvPr/>
          </p:nvSpPr>
          <p:spPr>
            <a:xfrm>
              <a:off x="167943" y="1111853"/>
              <a:ext cx="861039" cy="853512"/>
            </a:xfrm>
            <a:custGeom>
              <a:avLst/>
              <a:gdLst/>
              <a:ahLst/>
              <a:cxnLst/>
              <a:rect l="l" t="t" r="r" b="b"/>
              <a:pathLst>
                <a:path w="861039" h="853512">
                  <a:moveTo>
                    <a:pt x="0" y="0"/>
                  </a:moveTo>
                  <a:lnTo>
                    <a:pt x="861038" y="0"/>
                  </a:lnTo>
                  <a:lnTo>
                    <a:pt x="861038" y="853512"/>
                  </a:lnTo>
                  <a:lnTo>
                    <a:pt x="0" y="853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  <p:sp>
          <p:nvSpPr>
            <p:cNvPr id="37" name="Freeform 21">
              <a:extLst>
                <a:ext uri="{FF2B5EF4-FFF2-40B4-BE49-F238E27FC236}">
                  <a16:creationId xmlns:a16="http://schemas.microsoft.com/office/drawing/2014/main" id="{8FD30FED-6A6A-44BE-B4D9-DA87530FB91E}"/>
                </a:ext>
              </a:extLst>
            </p:cNvPr>
            <p:cNvSpPr/>
            <p:nvPr/>
          </p:nvSpPr>
          <p:spPr>
            <a:xfrm>
              <a:off x="1028981" y="1358050"/>
              <a:ext cx="861039" cy="853512"/>
            </a:xfrm>
            <a:custGeom>
              <a:avLst/>
              <a:gdLst/>
              <a:ahLst/>
              <a:cxnLst/>
              <a:rect l="l" t="t" r="r" b="b"/>
              <a:pathLst>
                <a:path w="861039" h="853512">
                  <a:moveTo>
                    <a:pt x="0" y="0"/>
                  </a:moveTo>
                  <a:lnTo>
                    <a:pt x="861039" y="0"/>
                  </a:lnTo>
                  <a:lnTo>
                    <a:pt x="861039" y="853512"/>
                  </a:lnTo>
                  <a:lnTo>
                    <a:pt x="0" y="853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2836F0B7-F6E9-462F-803B-11A7BAAA3A69}"/>
                </a:ext>
              </a:extLst>
            </p:cNvPr>
            <p:cNvSpPr/>
            <p:nvPr/>
          </p:nvSpPr>
          <p:spPr>
            <a:xfrm>
              <a:off x="1890020" y="1538609"/>
              <a:ext cx="861039" cy="853512"/>
            </a:xfrm>
            <a:custGeom>
              <a:avLst/>
              <a:gdLst/>
              <a:ahLst/>
              <a:cxnLst/>
              <a:rect l="l" t="t" r="r" b="b"/>
              <a:pathLst>
                <a:path w="861039" h="853512">
                  <a:moveTo>
                    <a:pt x="0" y="0"/>
                  </a:moveTo>
                  <a:lnTo>
                    <a:pt x="861039" y="0"/>
                  </a:lnTo>
                  <a:lnTo>
                    <a:pt x="861039" y="853512"/>
                  </a:lnTo>
                  <a:lnTo>
                    <a:pt x="0" y="853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66E10402-92FB-434F-8F6F-B3D8CA8B7FD9}"/>
                </a:ext>
              </a:extLst>
            </p:cNvPr>
            <p:cNvSpPr/>
            <p:nvPr/>
          </p:nvSpPr>
          <p:spPr>
            <a:xfrm>
              <a:off x="2751059" y="1538609"/>
              <a:ext cx="861039" cy="853512"/>
            </a:xfrm>
            <a:custGeom>
              <a:avLst/>
              <a:gdLst/>
              <a:ahLst/>
              <a:cxnLst/>
              <a:rect l="l" t="t" r="r" b="b"/>
              <a:pathLst>
                <a:path w="861039" h="853512">
                  <a:moveTo>
                    <a:pt x="0" y="0"/>
                  </a:moveTo>
                  <a:lnTo>
                    <a:pt x="861038" y="0"/>
                  </a:lnTo>
                  <a:lnTo>
                    <a:pt x="861038" y="853512"/>
                  </a:lnTo>
                  <a:lnTo>
                    <a:pt x="0" y="853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9F78F953-921C-4B11-B788-C7ADB3578EF2}"/>
                </a:ext>
              </a:extLst>
            </p:cNvPr>
            <p:cNvSpPr/>
            <p:nvPr/>
          </p:nvSpPr>
          <p:spPr>
            <a:xfrm>
              <a:off x="4287040" y="2818877"/>
              <a:ext cx="861039" cy="853512"/>
            </a:xfrm>
            <a:custGeom>
              <a:avLst/>
              <a:gdLst/>
              <a:ahLst/>
              <a:cxnLst/>
              <a:rect l="l" t="t" r="r" b="b"/>
              <a:pathLst>
                <a:path w="861039" h="853512">
                  <a:moveTo>
                    <a:pt x="0" y="0"/>
                  </a:moveTo>
                  <a:lnTo>
                    <a:pt x="861038" y="0"/>
                  </a:lnTo>
                  <a:lnTo>
                    <a:pt x="861038" y="853512"/>
                  </a:lnTo>
                  <a:lnTo>
                    <a:pt x="0" y="853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6E291189-4E55-4591-B07D-E68FD0C5071A}"/>
              </a:ext>
            </a:extLst>
          </p:cNvPr>
          <p:cNvSpPr txBox="1"/>
          <p:nvPr/>
        </p:nvSpPr>
        <p:spPr>
          <a:xfrm>
            <a:off x="11270418" y="3008254"/>
            <a:ext cx="4124147" cy="70788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TW" sz="40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高關懷情緒支持</a:t>
            </a:r>
            <a:endParaRPr lang="zh-TW" altLang="en-US" sz="4000" dirty="0"/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BAE6496B-33F0-48C6-A469-06B4A253F69D}"/>
              </a:ext>
            </a:extLst>
          </p:cNvPr>
          <p:cNvSpPr txBox="1"/>
          <p:nvPr/>
        </p:nvSpPr>
        <p:spPr>
          <a:xfrm>
            <a:off x="8034875" y="3749609"/>
            <a:ext cx="16056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000" b="1" dirty="0" err="1">
                <a:highlight>
                  <a:srgbClr val="FFFF00"/>
                </a:highlight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粉彩</a:t>
            </a:r>
            <a:endParaRPr lang="zh-TW" altLang="en-US" sz="4000" dirty="0">
              <a:highlight>
                <a:srgbClr val="FFFF00"/>
              </a:highlight>
            </a:endParaRP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FDEB4B53-105C-412C-A3D2-1197003B0644}"/>
              </a:ext>
            </a:extLst>
          </p:cNvPr>
          <p:cNvSpPr txBox="1"/>
          <p:nvPr/>
        </p:nvSpPr>
        <p:spPr>
          <a:xfrm>
            <a:off x="12808304" y="3793794"/>
            <a:ext cx="16056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1" dirty="0">
                <a:highlight>
                  <a:srgbClr val="FFFF00"/>
                </a:highlight>
                <a:latin typeface="Noto Sans T Chinese Bold"/>
                <a:ea typeface="Noto Sans T Chinese Bold"/>
                <a:sym typeface="Noto Sans T Chinese Bold"/>
              </a:rPr>
              <a:t>園藝</a:t>
            </a:r>
            <a:endParaRPr lang="zh-TW" altLang="en-US" sz="4000" dirty="0">
              <a:highlight>
                <a:srgbClr val="FFFF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13"/>
    </mc:Choice>
    <mc:Fallback>
      <p:transition spd="slow" advTm="611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  <p:txBody>
          <a:bodyPr/>
          <a:lstStyle/>
          <a:p>
            <a:endParaRPr lang="zh-TW" alt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1204658" y="3420499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aphicFrame>
        <p:nvGraphicFramePr>
          <p:cNvPr id="16" name="表格 16">
            <a:extLst>
              <a:ext uri="{FF2B5EF4-FFF2-40B4-BE49-F238E27FC236}">
                <a16:creationId xmlns:a16="http://schemas.microsoft.com/office/drawing/2014/main" id="{4254BCAC-7677-4F1B-9288-5BA833097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817836"/>
              </p:ext>
            </p:extLst>
          </p:nvPr>
        </p:nvGraphicFramePr>
        <p:xfrm>
          <a:off x="719315" y="2561502"/>
          <a:ext cx="3695700" cy="6745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5700">
                  <a:extLst>
                    <a:ext uri="{9D8B030D-6E8A-4147-A177-3AD203B41FA5}">
                      <a16:colId xmlns:a16="http://schemas.microsoft.com/office/drawing/2014/main" val="1595886592"/>
                    </a:ext>
                  </a:extLst>
                </a:gridCol>
              </a:tblGrid>
              <a:tr h="112429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5400" b="1" dirty="0" err="1">
                          <a:solidFill>
                            <a:srgbClr val="5E17EB"/>
                          </a:solidFill>
                          <a:latin typeface="Noto Sans T Chinese Bold"/>
                          <a:ea typeface="Noto Sans T Chinese Bold"/>
                          <a:cs typeface="Noto Sans T Chinese Bold"/>
                          <a:sym typeface="Noto Sans T Chinese Bold"/>
                        </a:rPr>
                        <a:t>生活適應</a:t>
                      </a:r>
                      <a:endParaRPr lang="zh-TW" altLang="en-US" sz="5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085230"/>
                  </a:ext>
                </a:extLst>
              </a:tr>
              <a:tr h="11242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5400" b="1" dirty="0" err="1">
                          <a:solidFill>
                            <a:srgbClr val="5E17EB"/>
                          </a:solidFill>
                          <a:latin typeface="Noto Sans T Chinese Bold"/>
                          <a:ea typeface="Noto Sans T Chinese Bold"/>
                          <a:cs typeface="Noto Sans T Chinese Bold"/>
                          <a:sym typeface="Noto Sans T Chinese Bold"/>
                        </a:rPr>
                        <a:t>家庭教育</a:t>
                      </a:r>
                      <a:endParaRPr lang="zh-TW" altLang="en-US" sz="5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621350"/>
                  </a:ext>
                </a:extLst>
              </a:tr>
              <a:tr h="11242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5400" b="1" dirty="0" err="1">
                          <a:solidFill>
                            <a:srgbClr val="5E17EB"/>
                          </a:solidFill>
                          <a:latin typeface="Noto Sans T Chinese Bold"/>
                          <a:ea typeface="Noto Sans T Chinese Bold"/>
                          <a:cs typeface="Noto Sans T Chinese Bold"/>
                          <a:sym typeface="Noto Sans T Chinese Bold"/>
                        </a:rPr>
                        <a:t>情緒教育</a:t>
                      </a:r>
                      <a:endParaRPr lang="zh-TW" altLang="en-US" sz="5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05383"/>
                  </a:ext>
                </a:extLst>
              </a:tr>
              <a:tr h="11242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5400" b="1" dirty="0" err="1">
                          <a:solidFill>
                            <a:srgbClr val="5E17EB"/>
                          </a:solidFill>
                          <a:latin typeface="Noto Sans T Chinese Bold"/>
                          <a:ea typeface="Noto Sans T Chinese Bold"/>
                          <a:cs typeface="Noto Sans T Chinese Bold"/>
                          <a:sym typeface="Noto Sans T Chinese Bold"/>
                        </a:rPr>
                        <a:t>人際教育</a:t>
                      </a:r>
                      <a:endParaRPr lang="zh-TW" altLang="en-US" sz="5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478340"/>
                  </a:ext>
                </a:extLst>
              </a:tr>
              <a:tr h="11242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5400" b="1" dirty="0" err="1">
                          <a:solidFill>
                            <a:srgbClr val="5E17EB"/>
                          </a:solidFill>
                          <a:latin typeface="Noto Sans T Chinese Bold"/>
                          <a:ea typeface="Noto Sans T Chinese Bold"/>
                          <a:cs typeface="Noto Sans T Chinese Bold"/>
                          <a:sym typeface="Noto Sans T Chinese Bold"/>
                        </a:rPr>
                        <a:t>情感教育</a:t>
                      </a:r>
                      <a:endParaRPr lang="zh-TW" altLang="en-US" sz="5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290379"/>
                  </a:ext>
                </a:extLst>
              </a:tr>
              <a:tr h="11242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5400" b="1" dirty="0" err="1">
                          <a:solidFill>
                            <a:srgbClr val="5E17EB"/>
                          </a:solidFill>
                          <a:latin typeface="Noto Sans T Chinese Bold"/>
                          <a:ea typeface="Noto Sans T Chinese Bold"/>
                          <a:cs typeface="Noto Sans T Chinese Bold"/>
                          <a:sym typeface="Noto Sans T Chinese Bold"/>
                        </a:rPr>
                        <a:t>生涯教育</a:t>
                      </a:r>
                      <a:endParaRPr lang="zh-TW" altLang="en-US" sz="5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47505"/>
                  </a:ext>
                </a:extLst>
              </a:tr>
            </a:tbl>
          </a:graphicData>
        </a:graphic>
      </p:graphicFrame>
      <p:grpSp>
        <p:nvGrpSpPr>
          <p:cNvPr id="5" name="Group 5"/>
          <p:cNvGrpSpPr/>
          <p:nvPr/>
        </p:nvGrpSpPr>
        <p:grpSpPr>
          <a:xfrm>
            <a:off x="1172574" y="656333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776700" y="3675260"/>
            <a:ext cx="4211774" cy="2504763"/>
          </a:xfrm>
          <a:custGeom>
            <a:avLst/>
            <a:gdLst/>
            <a:ahLst/>
            <a:cxnLst/>
            <a:rect l="l" t="t" r="r" b="b"/>
            <a:pathLst>
              <a:path w="3769993" h="6702210">
                <a:moveTo>
                  <a:pt x="0" y="0"/>
                </a:moveTo>
                <a:lnTo>
                  <a:pt x="3769993" y="0"/>
                </a:lnTo>
                <a:lnTo>
                  <a:pt x="3769993" y="6702210"/>
                </a:lnTo>
                <a:lnTo>
                  <a:pt x="0" y="67022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3019" b="-21529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10" name="Freeform 10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4415015" y="2561502"/>
            <a:ext cx="6683536" cy="6315798"/>
          </a:xfrm>
          <a:custGeom>
            <a:avLst/>
            <a:gdLst/>
            <a:ahLst/>
            <a:cxnLst/>
            <a:rect l="l" t="t" r="r" b="b"/>
            <a:pathLst>
              <a:path w="7247320" h="4431149">
                <a:moveTo>
                  <a:pt x="0" y="0"/>
                </a:moveTo>
                <a:lnTo>
                  <a:pt x="7247320" y="0"/>
                </a:lnTo>
                <a:lnTo>
                  <a:pt x="7247320" y="4431149"/>
                </a:lnTo>
                <a:lnTo>
                  <a:pt x="0" y="44311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9459" t="-86619" r="-13441" b="-43007"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13" name="TextBox 13"/>
          <p:cNvSpPr txBox="1"/>
          <p:nvPr/>
        </p:nvSpPr>
        <p:spPr>
          <a:xfrm>
            <a:off x="1666936" y="743941"/>
            <a:ext cx="11744263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 dirty="0" err="1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專輔教師</a:t>
            </a:r>
            <a:r>
              <a:rPr lang="en-US" altLang="zh-TW" sz="9000" dirty="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-</a:t>
            </a:r>
            <a:r>
              <a:rPr lang="en-US" altLang="zh-TW" sz="96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 </a:t>
            </a:r>
            <a:r>
              <a:rPr lang="en-US" altLang="zh-TW" sz="66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班級輔導</a:t>
            </a:r>
            <a:endParaRPr lang="en-US" sz="6600" dirty="0">
              <a:solidFill>
                <a:srgbClr val="003EA8"/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70119449-C4C0-4D6B-85EF-1333D9DC161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76"/>
          <a:stretch/>
        </p:blipFill>
        <p:spPr>
          <a:xfrm rot="5400000">
            <a:off x="12630205" y="5661594"/>
            <a:ext cx="2504762" cy="4211775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3F89AACE-D552-454D-A777-3A9250AABCF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640" y="882001"/>
            <a:ext cx="4350833" cy="26311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02"/>
    </mc:Choice>
    <mc:Fallback>
      <p:transition spd="slow" advTm="7702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63572" y="3023301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53668" y="3607292"/>
            <a:ext cx="6237575" cy="4678181"/>
          </a:xfrm>
          <a:custGeom>
            <a:avLst/>
            <a:gdLst/>
            <a:ahLst/>
            <a:cxnLst/>
            <a:rect l="l" t="t" r="r" b="b"/>
            <a:pathLst>
              <a:path w="6237575" h="4678181">
                <a:moveTo>
                  <a:pt x="0" y="0"/>
                </a:moveTo>
                <a:lnTo>
                  <a:pt x="6237575" y="0"/>
                </a:lnTo>
                <a:lnTo>
                  <a:pt x="6237575" y="4678181"/>
                </a:lnTo>
                <a:lnTo>
                  <a:pt x="0" y="46781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專輔教師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29408" y="2499176"/>
            <a:ext cx="11234860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二年級性平宣導-身體界線</a:t>
            </a:r>
            <a:endParaRPr lang="en-US" sz="45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  <a:p>
            <a:pPr algn="l">
              <a:lnSpc>
                <a:spcPts val="6300"/>
              </a:lnSpc>
            </a:pPr>
            <a:endParaRPr lang="en-US" sz="45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9911316" y="3607292"/>
            <a:ext cx="6237575" cy="4678181"/>
          </a:xfrm>
          <a:custGeom>
            <a:avLst/>
            <a:gdLst/>
            <a:ahLst/>
            <a:cxnLst/>
            <a:rect l="l" t="t" r="r" b="b"/>
            <a:pathLst>
              <a:path w="6237575" h="4678181">
                <a:moveTo>
                  <a:pt x="0" y="0"/>
                </a:moveTo>
                <a:lnTo>
                  <a:pt x="6237575" y="0"/>
                </a:lnTo>
                <a:lnTo>
                  <a:pt x="6237575" y="4678181"/>
                </a:lnTo>
                <a:lnTo>
                  <a:pt x="0" y="46781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13" name="Freeform 13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9220651" y="2523254"/>
            <a:ext cx="7913342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45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四年級性平宣導-性別刻板印象</a:t>
            </a:r>
            <a:endParaRPr lang="en-US" sz="45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  <a:p>
            <a:pPr algn="l">
              <a:lnSpc>
                <a:spcPts val="6300"/>
              </a:lnSpc>
            </a:pPr>
            <a:endParaRPr lang="en-US" sz="45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56"/>
    </mc:Choice>
    <mc:Fallback>
      <p:transition spd="slow" advTm="5856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63572" y="3023301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412121" y="3592391"/>
            <a:ext cx="4351534" cy="5734631"/>
          </a:xfrm>
          <a:custGeom>
            <a:avLst/>
            <a:gdLst/>
            <a:ahLst/>
            <a:cxnLst/>
            <a:rect l="l" t="t" r="r" b="b"/>
            <a:pathLst>
              <a:path w="4351534" h="5734631">
                <a:moveTo>
                  <a:pt x="0" y="0"/>
                </a:moveTo>
                <a:lnTo>
                  <a:pt x="4351534" y="0"/>
                </a:lnTo>
                <a:lnTo>
                  <a:pt x="4351534" y="5734631"/>
                </a:lnTo>
                <a:lnTo>
                  <a:pt x="0" y="57346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2924" b="-11975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10" name="Freeform 10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6966534" y="3557780"/>
            <a:ext cx="3708520" cy="5018159"/>
          </a:xfrm>
          <a:custGeom>
            <a:avLst/>
            <a:gdLst/>
            <a:ahLst/>
            <a:cxnLst/>
            <a:rect l="l" t="t" r="r" b="b"/>
            <a:pathLst>
              <a:path w="3708520" h="5018159">
                <a:moveTo>
                  <a:pt x="0" y="0"/>
                </a:moveTo>
                <a:lnTo>
                  <a:pt x="3708520" y="0"/>
                </a:lnTo>
                <a:lnTo>
                  <a:pt x="3708520" y="5018159"/>
                </a:lnTo>
                <a:lnTo>
                  <a:pt x="0" y="501815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3331" t="-33432" r="-21968" b="-19594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09875" y="3533400"/>
            <a:ext cx="4767719" cy="4857438"/>
          </a:xfrm>
          <a:custGeom>
            <a:avLst/>
            <a:gdLst/>
            <a:ahLst/>
            <a:cxnLst/>
            <a:rect l="l" t="t" r="r" b="b"/>
            <a:pathLst>
              <a:path w="4767719" h="4857438">
                <a:moveTo>
                  <a:pt x="0" y="0"/>
                </a:moveTo>
                <a:lnTo>
                  <a:pt x="4767719" y="0"/>
                </a:lnTo>
                <a:lnTo>
                  <a:pt x="4767719" y="4857438"/>
                </a:lnTo>
                <a:lnTo>
                  <a:pt x="0" y="485743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30870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專輔教師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023435" y="949551"/>
            <a:ext cx="8332724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 dirty="0">
                <a:solidFill>
                  <a:srgbClr val="003EA8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愛心輔導志工：24位志工</a:t>
            </a:r>
          </a:p>
          <a:p>
            <a:pPr algn="l">
              <a:lnSpc>
                <a:spcPts val="5880"/>
              </a:lnSpc>
            </a:pPr>
            <a:endParaRPr lang="en-US" sz="5199" b="1" dirty="0">
              <a:solidFill>
                <a:srgbClr val="003EA8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19"/>
    </mc:Choice>
    <mc:Fallback>
      <p:transition spd="slow" advTm="6319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63572" y="3023301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9" name="Freeform 9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551688" y="4120700"/>
            <a:ext cx="6848587" cy="5137600"/>
          </a:xfrm>
          <a:custGeom>
            <a:avLst/>
            <a:gdLst/>
            <a:ahLst/>
            <a:cxnLst/>
            <a:rect l="l" t="t" r="r" b="b"/>
            <a:pathLst>
              <a:path w="6848587" h="5137600">
                <a:moveTo>
                  <a:pt x="0" y="0"/>
                </a:moveTo>
                <a:lnTo>
                  <a:pt x="6848587" y="0"/>
                </a:lnTo>
                <a:lnTo>
                  <a:pt x="6848587" y="5137600"/>
                </a:lnTo>
                <a:lnTo>
                  <a:pt x="0" y="5137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926210" y="3860109"/>
            <a:ext cx="7543340" cy="5658782"/>
          </a:xfrm>
          <a:custGeom>
            <a:avLst/>
            <a:gdLst/>
            <a:ahLst/>
            <a:cxnLst/>
            <a:rect l="l" t="t" r="r" b="b"/>
            <a:pathLst>
              <a:path w="7543340" h="5658782">
                <a:moveTo>
                  <a:pt x="0" y="0"/>
                </a:moveTo>
                <a:lnTo>
                  <a:pt x="7543339" y="0"/>
                </a:lnTo>
                <a:lnTo>
                  <a:pt x="7543339" y="5658782"/>
                </a:lnTo>
                <a:lnTo>
                  <a:pt x="0" y="565878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特教組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98332" y="981965"/>
            <a:ext cx="5905929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003EA8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小一新生準備班</a:t>
            </a:r>
            <a:endParaRPr lang="en-US" sz="5199" b="1" dirty="0">
              <a:solidFill>
                <a:srgbClr val="003EA8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  <a:p>
            <a:pPr algn="l">
              <a:lnSpc>
                <a:spcPts val="5880"/>
              </a:lnSpc>
            </a:pPr>
            <a:endParaRPr lang="en-US" sz="5199" b="1" dirty="0">
              <a:solidFill>
                <a:srgbClr val="003EA8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5949029" y="6201778"/>
            <a:ext cx="936427" cy="97544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895477" y="6007385"/>
            <a:ext cx="893068" cy="93027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1757622" y="6906735"/>
            <a:ext cx="679825" cy="708151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0755091" y="6937664"/>
            <a:ext cx="761202" cy="7929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89"/>
    </mc:Choice>
    <mc:Fallback>
      <p:transition spd="slow" advTm="5989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63572" y="3023301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9" name="Freeform 9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900312" y="4332933"/>
            <a:ext cx="7246506" cy="5436106"/>
          </a:xfrm>
          <a:custGeom>
            <a:avLst/>
            <a:gdLst/>
            <a:ahLst/>
            <a:cxnLst/>
            <a:rect l="l" t="t" r="r" b="b"/>
            <a:pathLst>
              <a:path w="7246506" h="5436106">
                <a:moveTo>
                  <a:pt x="0" y="0"/>
                </a:moveTo>
                <a:lnTo>
                  <a:pt x="7246506" y="0"/>
                </a:lnTo>
                <a:lnTo>
                  <a:pt x="7246506" y="5436106"/>
                </a:lnTo>
                <a:lnTo>
                  <a:pt x="0" y="54361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785055" y="458379"/>
            <a:ext cx="5843263" cy="4343440"/>
          </a:xfrm>
          <a:custGeom>
            <a:avLst/>
            <a:gdLst/>
            <a:ahLst/>
            <a:cxnLst/>
            <a:rect l="l" t="t" r="r" b="b"/>
            <a:pathLst>
              <a:path w="5843263" h="4343440">
                <a:moveTo>
                  <a:pt x="0" y="0"/>
                </a:moveTo>
                <a:lnTo>
                  <a:pt x="5843263" y="0"/>
                </a:lnTo>
                <a:lnTo>
                  <a:pt x="5843263" y="4343440"/>
                </a:lnTo>
                <a:lnTo>
                  <a:pt x="0" y="43434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3671" r="-12633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710691" y="4514106"/>
            <a:ext cx="7002629" cy="5254934"/>
          </a:xfrm>
          <a:custGeom>
            <a:avLst/>
            <a:gdLst/>
            <a:ahLst/>
            <a:cxnLst/>
            <a:rect l="l" t="t" r="r" b="b"/>
            <a:pathLst>
              <a:path w="7002629" h="5254934">
                <a:moveTo>
                  <a:pt x="0" y="0"/>
                </a:moveTo>
                <a:lnTo>
                  <a:pt x="7002629" y="0"/>
                </a:lnTo>
                <a:lnTo>
                  <a:pt x="7002629" y="5254933"/>
                </a:lnTo>
                <a:lnTo>
                  <a:pt x="0" y="525493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342156" y="6368871"/>
            <a:ext cx="1309660" cy="136423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特教組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01674" y="2220348"/>
            <a:ext cx="5843263" cy="861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003EA8"/>
                </a:solidFill>
                <a:latin typeface="Noto Sans T Chinese Bold"/>
                <a:ea typeface="Noto Sans T Chinese Bold"/>
                <a:sym typeface="Noto Sans T Chinese"/>
              </a:rPr>
              <a:t>身障生暑期專班</a:t>
            </a:r>
            <a:endParaRPr lang="en-US" sz="5199" b="1" dirty="0">
              <a:solidFill>
                <a:srgbClr val="003EA8"/>
              </a:solidFill>
              <a:latin typeface="Noto Sans T Chinese Bold"/>
              <a:ea typeface="Noto Sans T Chinese Bold"/>
              <a:sym typeface="Noto Sans T Chinese"/>
            </a:endParaR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3612956" y="5927478"/>
            <a:ext cx="1309660" cy="136423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0301375" y="5697192"/>
            <a:ext cx="972281" cy="1012793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437769" y="5786354"/>
            <a:ext cx="559217" cy="5825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41"/>
    </mc:Choice>
    <mc:Fallback>
      <p:transition spd="slow" advTm="494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63572" y="3023301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9" name="Freeform 9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890682" y="4313838"/>
            <a:ext cx="5549755" cy="4164664"/>
          </a:xfrm>
          <a:custGeom>
            <a:avLst/>
            <a:gdLst/>
            <a:ahLst/>
            <a:cxnLst/>
            <a:rect l="l" t="t" r="r" b="b"/>
            <a:pathLst>
              <a:path w="5549755" h="4164664">
                <a:moveTo>
                  <a:pt x="0" y="0"/>
                </a:moveTo>
                <a:lnTo>
                  <a:pt x="5549755" y="0"/>
                </a:lnTo>
                <a:lnTo>
                  <a:pt x="5549755" y="4164664"/>
                </a:lnTo>
                <a:lnTo>
                  <a:pt x="0" y="41646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897904" y="545415"/>
            <a:ext cx="3779164" cy="5037748"/>
          </a:xfrm>
          <a:custGeom>
            <a:avLst/>
            <a:gdLst/>
            <a:ahLst/>
            <a:cxnLst/>
            <a:rect l="l" t="t" r="r" b="b"/>
            <a:pathLst>
              <a:path w="3779164" h="5037748">
                <a:moveTo>
                  <a:pt x="0" y="0"/>
                </a:moveTo>
                <a:lnTo>
                  <a:pt x="3779164" y="0"/>
                </a:lnTo>
                <a:lnTo>
                  <a:pt x="3779164" y="5037748"/>
                </a:lnTo>
                <a:lnTo>
                  <a:pt x="0" y="50377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556641" y="5583163"/>
            <a:ext cx="5756932" cy="4318673"/>
          </a:xfrm>
          <a:custGeom>
            <a:avLst/>
            <a:gdLst/>
            <a:ahLst/>
            <a:cxnLst/>
            <a:rect l="l" t="t" r="r" b="b"/>
            <a:pathLst>
              <a:path w="5756932" h="4318673">
                <a:moveTo>
                  <a:pt x="0" y="0"/>
                </a:moveTo>
                <a:lnTo>
                  <a:pt x="5756932" y="0"/>
                </a:lnTo>
                <a:lnTo>
                  <a:pt x="5756932" y="4318673"/>
                </a:lnTo>
                <a:lnTo>
                  <a:pt x="0" y="431867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440437" y="657197"/>
            <a:ext cx="6275944" cy="4708020"/>
          </a:xfrm>
          <a:custGeom>
            <a:avLst/>
            <a:gdLst/>
            <a:ahLst/>
            <a:cxnLst/>
            <a:rect l="l" t="t" r="r" b="b"/>
            <a:pathLst>
              <a:path w="6275944" h="4708020">
                <a:moveTo>
                  <a:pt x="0" y="0"/>
                </a:moveTo>
                <a:lnTo>
                  <a:pt x="6275943" y="0"/>
                </a:lnTo>
                <a:lnTo>
                  <a:pt x="6275943" y="4708020"/>
                </a:lnTo>
                <a:lnTo>
                  <a:pt x="0" y="470802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716380" y="5695370"/>
            <a:ext cx="4142211" cy="4094259"/>
          </a:xfrm>
          <a:custGeom>
            <a:avLst/>
            <a:gdLst/>
            <a:ahLst/>
            <a:cxnLst/>
            <a:rect l="l" t="t" r="r" b="b"/>
            <a:pathLst>
              <a:path w="4142211" h="4094259">
                <a:moveTo>
                  <a:pt x="0" y="0"/>
                </a:moveTo>
                <a:lnTo>
                  <a:pt x="4142211" y="0"/>
                </a:lnTo>
                <a:lnTo>
                  <a:pt x="4142211" y="4094259"/>
                </a:lnTo>
                <a:lnTo>
                  <a:pt x="0" y="409425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34818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特教組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26137" y="2478880"/>
            <a:ext cx="4998953" cy="861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003EA8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專業團隊服務</a:t>
            </a:r>
            <a:endParaRPr lang="en-US" sz="5199" b="1" dirty="0">
              <a:solidFill>
                <a:srgbClr val="003EA8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15758232" y="3916126"/>
            <a:ext cx="654830" cy="68211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15086707" y="6991508"/>
            <a:ext cx="598443" cy="623378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8507335" y="6396170"/>
            <a:ext cx="837749" cy="8726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91"/>
    </mc:Choice>
    <mc:Fallback>
      <p:transition spd="slow" advTm="739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63572" y="3023301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9" name="Freeform 9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特教組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09355" y="2400059"/>
            <a:ext cx="12782468" cy="164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dirty="0" err="1">
                <a:solidFill>
                  <a:srgbClr val="003EA8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身障生榮獲各項獎助金，公開頒獎以茲鼓勵</a:t>
            </a:r>
            <a:endParaRPr lang="en-US" sz="5199" dirty="0">
              <a:solidFill>
                <a:srgbClr val="003EA8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  <a:p>
            <a:pPr algn="l">
              <a:lnSpc>
                <a:spcPts val="5880"/>
              </a:lnSpc>
            </a:pPr>
            <a:endParaRPr lang="en-US" sz="5199" dirty="0">
              <a:solidFill>
                <a:srgbClr val="003EA8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23236AE0-3F9D-42F8-B844-3C9EA1005A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497" y="3533400"/>
            <a:ext cx="6856452" cy="514350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267A5707-4381-435A-8385-07B819FD9D8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57"/>
          <a:stretch/>
        </p:blipFill>
        <p:spPr>
          <a:xfrm>
            <a:off x="8630888" y="3718176"/>
            <a:ext cx="8192832" cy="47739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21"/>
    </mc:Choice>
    <mc:Fallback>
      <p:transition spd="slow" advTm="552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63572" y="3023301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9" name="Freeform 9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8961081" y="4092363"/>
            <a:ext cx="8115300" cy="5791289"/>
          </a:xfrm>
          <a:custGeom>
            <a:avLst/>
            <a:gdLst/>
            <a:ahLst/>
            <a:cxnLst/>
            <a:rect l="l" t="t" r="r" b="b"/>
            <a:pathLst>
              <a:path w="8115300" h="5791289">
                <a:moveTo>
                  <a:pt x="0" y="0"/>
                </a:moveTo>
                <a:lnTo>
                  <a:pt x="8115300" y="0"/>
                </a:lnTo>
                <a:lnTo>
                  <a:pt x="8115300" y="5791289"/>
                </a:lnTo>
                <a:lnTo>
                  <a:pt x="0" y="57912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903" t="-6373" r="-6359" b="-11638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90889" y="4089303"/>
            <a:ext cx="7724056" cy="5794349"/>
          </a:xfrm>
          <a:custGeom>
            <a:avLst/>
            <a:gdLst/>
            <a:ahLst/>
            <a:cxnLst/>
            <a:rect l="l" t="t" r="r" b="b"/>
            <a:pathLst>
              <a:path w="7724056" h="5794349">
                <a:moveTo>
                  <a:pt x="0" y="0"/>
                </a:moveTo>
                <a:lnTo>
                  <a:pt x="7724056" y="0"/>
                </a:lnTo>
                <a:lnTo>
                  <a:pt x="7724056" y="5794349"/>
                </a:lnTo>
                <a:lnTo>
                  <a:pt x="0" y="57943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363836" y="657197"/>
            <a:ext cx="4662905" cy="3269680"/>
          </a:xfrm>
          <a:custGeom>
            <a:avLst/>
            <a:gdLst/>
            <a:ahLst/>
            <a:cxnLst/>
            <a:rect l="l" t="t" r="r" b="b"/>
            <a:pathLst>
              <a:path w="4662905" h="3269680">
                <a:moveTo>
                  <a:pt x="0" y="0"/>
                </a:moveTo>
                <a:lnTo>
                  <a:pt x="4662905" y="0"/>
                </a:lnTo>
                <a:lnTo>
                  <a:pt x="4662905" y="3269680"/>
                </a:lnTo>
                <a:lnTo>
                  <a:pt x="0" y="326968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14" r="-19515" b="-27845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特教組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49032" y="2128813"/>
            <a:ext cx="8485124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003EA8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六年級身障生參訪升學國中</a:t>
            </a:r>
            <a:endParaRPr lang="en-US" sz="5199" b="1" dirty="0">
              <a:solidFill>
                <a:srgbClr val="003EA8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  <a:p>
            <a:pPr algn="l">
              <a:lnSpc>
                <a:spcPts val="5880"/>
              </a:lnSpc>
            </a:pPr>
            <a:endParaRPr lang="en-US" sz="5199" b="1" dirty="0">
              <a:solidFill>
                <a:srgbClr val="003EA8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3789600" y="5771991"/>
            <a:ext cx="592971" cy="62418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5077844" y="5484785"/>
            <a:ext cx="569330" cy="59929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2590874" y="2296516"/>
            <a:ext cx="553704" cy="582846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2762715" y="6449026"/>
            <a:ext cx="512032" cy="538981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3274748" y="6396170"/>
            <a:ext cx="512032" cy="53898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3781733" y="6447496"/>
            <a:ext cx="512032" cy="538981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4514709" y="6665661"/>
            <a:ext cx="512032" cy="538981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5385929" y="6569329"/>
            <a:ext cx="512032" cy="538981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1258811" y="6396170"/>
            <a:ext cx="512032" cy="538981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1514827" y="6178005"/>
            <a:ext cx="512032" cy="538981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3530764" y="7345395"/>
            <a:ext cx="512032" cy="5389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20"/>
    </mc:Choice>
    <mc:Fallback>
      <p:transition spd="slow" advTm="652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63572" y="3023301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9" name="Freeform 9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9144000" y="4109158"/>
            <a:ext cx="7325203" cy="5493903"/>
          </a:xfrm>
          <a:custGeom>
            <a:avLst/>
            <a:gdLst/>
            <a:ahLst/>
            <a:cxnLst/>
            <a:rect l="l" t="t" r="r" b="b"/>
            <a:pathLst>
              <a:path w="7325203" h="5493903">
                <a:moveTo>
                  <a:pt x="0" y="0"/>
                </a:moveTo>
                <a:lnTo>
                  <a:pt x="7325203" y="0"/>
                </a:lnTo>
                <a:lnTo>
                  <a:pt x="7325203" y="5493902"/>
                </a:lnTo>
                <a:lnTo>
                  <a:pt x="0" y="54939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52586" y="4109158"/>
            <a:ext cx="7323551" cy="5493903"/>
          </a:xfrm>
          <a:custGeom>
            <a:avLst/>
            <a:gdLst/>
            <a:ahLst/>
            <a:cxnLst/>
            <a:rect l="l" t="t" r="r" b="b"/>
            <a:pathLst>
              <a:path w="7323551" h="5493903">
                <a:moveTo>
                  <a:pt x="0" y="0"/>
                </a:moveTo>
                <a:lnTo>
                  <a:pt x="7323551" y="0"/>
                </a:lnTo>
                <a:lnTo>
                  <a:pt x="7323551" y="5493902"/>
                </a:lnTo>
                <a:lnTo>
                  <a:pt x="0" y="549390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505559" y="186714"/>
            <a:ext cx="4880370" cy="3660277"/>
          </a:xfrm>
          <a:custGeom>
            <a:avLst/>
            <a:gdLst/>
            <a:ahLst/>
            <a:cxnLst/>
            <a:rect l="l" t="t" r="r" b="b"/>
            <a:pathLst>
              <a:path w="4880370" h="3660277">
                <a:moveTo>
                  <a:pt x="0" y="0"/>
                </a:moveTo>
                <a:lnTo>
                  <a:pt x="4880370" y="0"/>
                </a:lnTo>
                <a:lnTo>
                  <a:pt x="4880370" y="3660277"/>
                </a:lnTo>
                <a:lnTo>
                  <a:pt x="0" y="36602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5398814" y="6396170"/>
            <a:ext cx="1240878" cy="1306188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42010" y="740880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 dirty="0" err="1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特教組</a:t>
            </a:r>
            <a:endParaRPr lang="en-US" sz="9000" dirty="0">
              <a:solidFill>
                <a:srgbClr val="003EA8"/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581323" y="1156040"/>
            <a:ext cx="4667929" cy="900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51"/>
              </a:lnSpc>
            </a:pPr>
            <a:r>
              <a:rPr lang="en-US" sz="5250" b="1" dirty="0" err="1">
                <a:solidFill>
                  <a:srgbClr val="003EA8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特教助理員服務</a:t>
            </a:r>
            <a:endParaRPr lang="en-US" sz="5250" b="1" dirty="0">
              <a:solidFill>
                <a:srgbClr val="003EA8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2255297" y="2092210"/>
            <a:ext cx="690446" cy="726786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2712053" y="5743077"/>
            <a:ext cx="620439" cy="6530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40"/>
    </mc:Choice>
    <mc:Fallback>
      <p:transition spd="slow" advTm="394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75520" y="2989947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582930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9" name="Freeform 9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357648" y="3014417"/>
            <a:ext cx="7457324" cy="6243883"/>
          </a:xfrm>
          <a:custGeom>
            <a:avLst/>
            <a:gdLst/>
            <a:ahLst/>
            <a:cxnLst/>
            <a:rect l="l" t="t" r="r" b="b"/>
            <a:pathLst>
              <a:path w="7457324" h="5078440">
                <a:moveTo>
                  <a:pt x="0" y="0"/>
                </a:moveTo>
                <a:lnTo>
                  <a:pt x="7457324" y="0"/>
                </a:lnTo>
                <a:lnTo>
                  <a:pt x="7457324" y="5078440"/>
                </a:lnTo>
                <a:lnTo>
                  <a:pt x="0" y="50784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0533" r="-10533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240678" y="3183562"/>
            <a:ext cx="8484334" cy="6243883"/>
          </a:xfrm>
          <a:custGeom>
            <a:avLst/>
            <a:gdLst/>
            <a:ahLst/>
            <a:cxnLst/>
            <a:rect l="l" t="t" r="r" b="b"/>
            <a:pathLst>
              <a:path w="8484334" h="6243883">
                <a:moveTo>
                  <a:pt x="0" y="0"/>
                </a:moveTo>
                <a:lnTo>
                  <a:pt x="8484335" y="0"/>
                </a:lnTo>
                <a:lnTo>
                  <a:pt x="8484335" y="6243883"/>
                </a:lnTo>
                <a:lnTo>
                  <a:pt x="0" y="624388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30832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666937" y="743941"/>
            <a:ext cx="543126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學習中心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58000" y="1156121"/>
            <a:ext cx="8180324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003EA8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身心障礙月宣導-有獎徵答</a:t>
            </a:r>
            <a:endParaRPr lang="en-US" sz="5199" b="1" dirty="0">
              <a:solidFill>
                <a:srgbClr val="003EA8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  <a:p>
            <a:pPr algn="l">
              <a:lnSpc>
                <a:spcPts val="5880"/>
              </a:lnSpc>
            </a:pPr>
            <a:endParaRPr lang="en-US" sz="5199" b="1" dirty="0">
              <a:solidFill>
                <a:srgbClr val="003EA8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1254158" y="5277487"/>
            <a:ext cx="698752" cy="735528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946540" y="6914432"/>
            <a:ext cx="512032" cy="538981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382571" y="6914432"/>
            <a:ext cx="512032" cy="538981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833697" y="6180099"/>
            <a:ext cx="512032" cy="538981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663225" y="6719080"/>
            <a:ext cx="441601" cy="464843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574278" y="6412520"/>
            <a:ext cx="512032" cy="5389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43"/>
    </mc:Choice>
    <mc:Fallback>
      <p:transition spd="slow" advTm="5843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694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  <p:txBody>
          <a:bodyPr/>
          <a:lstStyle/>
          <a:p>
            <a:endParaRPr lang="zh-TW" alt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902769" y="476051"/>
            <a:ext cx="13754100" cy="1388091"/>
            <a:chOff x="0" y="0"/>
            <a:chExt cx="3517923" cy="695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17923" cy="695693"/>
            </a:xfrm>
            <a:custGeom>
              <a:avLst/>
              <a:gdLst/>
              <a:ahLst/>
              <a:cxnLst/>
              <a:rect l="l" t="t" r="r" b="b"/>
              <a:pathLst>
                <a:path w="3517923" h="695693">
                  <a:moveTo>
                    <a:pt x="0" y="0"/>
                  </a:moveTo>
                  <a:lnTo>
                    <a:pt x="3517923" y="0"/>
                  </a:lnTo>
                  <a:lnTo>
                    <a:pt x="3517923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222440" y="504250"/>
            <a:ext cx="7901507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 dirty="0" err="1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協辦活動</a:t>
            </a:r>
            <a:endParaRPr lang="en-US" sz="9000" dirty="0">
              <a:solidFill>
                <a:srgbClr val="003EA8"/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069603" y="861898"/>
            <a:ext cx="9204910" cy="870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教育局生命教育巡迴演講</a:t>
            </a:r>
            <a:endParaRPr lang="en-US" sz="51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40DEBBB-641F-4F83-981E-0EB23B836229}"/>
              </a:ext>
            </a:extLst>
          </p:cNvPr>
          <p:cNvSpPr/>
          <p:nvPr/>
        </p:nvSpPr>
        <p:spPr>
          <a:xfrm>
            <a:off x="867251" y="2056825"/>
            <a:ext cx="16750095" cy="7948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Freeform 11"/>
          <p:cNvSpPr/>
          <p:nvPr/>
        </p:nvSpPr>
        <p:spPr>
          <a:xfrm>
            <a:off x="670654" y="2223483"/>
            <a:ext cx="3788983" cy="5404553"/>
          </a:xfrm>
          <a:custGeom>
            <a:avLst/>
            <a:gdLst/>
            <a:ahLst/>
            <a:cxnLst/>
            <a:rect l="l" t="t" r="r" b="b"/>
            <a:pathLst>
              <a:path w="4788809" h="6748586">
                <a:moveTo>
                  <a:pt x="0" y="0"/>
                </a:moveTo>
                <a:lnTo>
                  <a:pt x="4788809" y="0"/>
                </a:lnTo>
                <a:lnTo>
                  <a:pt x="4788809" y="6748586"/>
                </a:lnTo>
                <a:lnTo>
                  <a:pt x="0" y="67485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2D3DFA01-4627-4EE5-B4ED-B63493C2FC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543" y="2563218"/>
            <a:ext cx="3537367" cy="2707614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06771620-064E-4C5F-A087-C333E506E9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762" y="5222516"/>
            <a:ext cx="3466253" cy="2830243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8B4A0FB1-206F-459C-B845-BCAD8964B2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7141" y="2587196"/>
            <a:ext cx="2439781" cy="2487366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A1BD898E-1397-4755-9873-FE30D86427A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80"/>
          <a:stretch/>
        </p:blipFill>
        <p:spPr>
          <a:xfrm>
            <a:off x="7779819" y="5463515"/>
            <a:ext cx="2794775" cy="1880089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F8F51943-2F3A-4889-8EA2-80A4F117F3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2577" y="6052147"/>
            <a:ext cx="3428172" cy="1943003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A58C569B-69F9-472F-B7E0-C1E9549157B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1" t="24472" r="18133" b="26779"/>
          <a:stretch/>
        </p:blipFill>
        <p:spPr>
          <a:xfrm>
            <a:off x="7452699" y="8147567"/>
            <a:ext cx="4870460" cy="1582564"/>
          </a:xfrm>
          <a:prstGeom prst="rect">
            <a:avLst/>
          </a:prstGeom>
        </p:spPr>
      </p:pic>
      <p:sp>
        <p:nvSpPr>
          <p:cNvPr id="12" name="Freeform 12"/>
          <p:cNvSpPr/>
          <p:nvPr/>
        </p:nvSpPr>
        <p:spPr>
          <a:xfrm>
            <a:off x="3562720" y="2124690"/>
            <a:ext cx="3466253" cy="7510633"/>
          </a:xfrm>
          <a:custGeom>
            <a:avLst/>
            <a:gdLst/>
            <a:ahLst/>
            <a:cxnLst/>
            <a:rect l="l" t="t" r="r" b="b"/>
            <a:pathLst>
              <a:path w="5089136" h="5628382">
                <a:moveTo>
                  <a:pt x="0" y="0"/>
                </a:moveTo>
                <a:lnTo>
                  <a:pt x="5089136" y="0"/>
                </a:lnTo>
                <a:lnTo>
                  <a:pt x="5089136" y="5628382"/>
                </a:lnTo>
                <a:lnTo>
                  <a:pt x="0" y="5628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63140" r="-116388" b="-30648"/>
            </a:stretch>
          </a:blipFill>
        </p:spPr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3832A3BC-BAA4-4FE5-B9C9-A78E99D830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2370" y="2598339"/>
            <a:ext cx="3203611" cy="25451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81"/>
    </mc:Choice>
    <mc:Fallback>
      <p:transition spd="slow" advTm="558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657197"/>
            <a:ext cx="9643358" cy="1907038"/>
            <a:chOff x="0" y="0"/>
            <a:chExt cx="3517923" cy="695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17923" cy="695693"/>
            </a:xfrm>
            <a:custGeom>
              <a:avLst/>
              <a:gdLst/>
              <a:ahLst/>
              <a:cxnLst/>
              <a:rect l="l" t="t" r="r" b="b"/>
              <a:pathLst>
                <a:path w="3517923" h="695693">
                  <a:moveTo>
                    <a:pt x="0" y="0"/>
                  </a:moveTo>
                  <a:lnTo>
                    <a:pt x="3517923" y="0"/>
                  </a:lnTo>
                  <a:lnTo>
                    <a:pt x="3517923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7" name="Freeform 7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242493" y="743941"/>
            <a:ext cx="7901507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協辦活動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81019" y="1127798"/>
            <a:ext cx="9204910" cy="870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圓夢協會捐贈-書包、鞋子</a:t>
            </a:r>
          </a:p>
        </p:txBody>
      </p:sp>
      <p:sp>
        <p:nvSpPr>
          <p:cNvPr id="11" name="Freeform 11"/>
          <p:cNvSpPr/>
          <p:nvPr/>
        </p:nvSpPr>
        <p:spPr>
          <a:xfrm>
            <a:off x="10018720" y="2963094"/>
            <a:ext cx="4941967" cy="2714647"/>
          </a:xfrm>
          <a:custGeom>
            <a:avLst/>
            <a:gdLst/>
            <a:ahLst/>
            <a:cxnLst/>
            <a:rect l="l" t="t" r="r" b="b"/>
            <a:pathLst>
              <a:path w="4941967" h="2714647">
                <a:moveTo>
                  <a:pt x="0" y="0"/>
                </a:moveTo>
                <a:lnTo>
                  <a:pt x="4941967" y="0"/>
                </a:lnTo>
                <a:lnTo>
                  <a:pt x="4941967" y="2714646"/>
                </a:lnTo>
                <a:lnTo>
                  <a:pt x="0" y="271464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290" t="-52367" r="-43502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24496" y="2818996"/>
            <a:ext cx="7960894" cy="5970671"/>
          </a:xfrm>
          <a:custGeom>
            <a:avLst/>
            <a:gdLst/>
            <a:ahLst/>
            <a:cxnLst/>
            <a:rect l="l" t="t" r="r" b="b"/>
            <a:pathLst>
              <a:path w="7960894" h="5970671">
                <a:moveTo>
                  <a:pt x="0" y="0"/>
                </a:moveTo>
                <a:lnTo>
                  <a:pt x="7960894" y="0"/>
                </a:lnTo>
                <a:lnTo>
                  <a:pt x="7960894" y="5970671"/>
                </a:lnTo>
                <a:lnTo>
                  <a:pt x="0" y="59706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458416" y="6032484"/>
            <a:ext cx="6062577" cy="2757182"/>
          </a:xfrm>
          <a:custGeom>
            <a:avLst/>
            <a:gdLst/>
            <a:ahLst/>
            <a:cxnLst/>
            <a:rect l="l" t="t" r="r" b="b"/>
            <a:pathLst>
              <a:path w="6062577" h="2757182">
                <a:moveTo>
                  <a:pt x="0" y="0"/>
                </a:moveTo>
                <a:lnTo>
                  <a:pt x="6062576" y="0"/>
                </a:lnTo>
                <a:lnTo>
                  <a:pt x="6062576" y="2757183"/>
                </a:lnTo>
                <a:lnTo>
                  <a:pt x="0" y="275718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480" t="-30285" r="-24831" b="-86264"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53"/>
    </mc:Choice>
    <mc:Fallback>
      <p:transition spd="slow" advTm="6353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1000" y="28838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23150" y="174279"/>
            <a:ext cx="11468849" cy="1685481"/>
            <a:chOff x="0" y="0"/>
            <a:chExt cx="3517923" cy="695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17923" cy="695693"/>
            </a:xfrm>
            <a:custGeom>
              <a:avLst/>
              <a:gdLst/>
              <a:ahLst/>
              <a:cxnLst/>
              <a:rect l="l" t="t" r="r" b="b"/>
              <a:pathLst>
                <a:path w="3517923" h="695693">
                  <a:moveTo>
                    <a:pt x="0" y="0"/>
                  </a:moveTo>
                  <a:lnTo>
                    <a:pt x="3517923" y="0"/>
                  </a:lnTo>
                  <a:lnTo>
                    <a:pt x="3517923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21396586">
            <a:off x="16477773" y="8639357"/>
            <a:ext cx="228515" cy="296704"/>
          </a:xfrm>
          <a:custGeom>
            <a:avLst/>
            <a:gdLst/>
            <a:ahLst/>
            <a:cxnLst/>
            <a:rect l="l" t="t" r="r" b="b"/>
            <a:pathLst>
              <a:path w="584884" h="838544">
                <a:moveTo>
                  <a:pt x="0" y="0"/>
                </a:moveTo>
                <a:lnTo>
                  <a:pt x="584885" y="0"/>
                </a:lnTo>
                <a:lnTo>
                  <a:pt x="584885" y="838544"/>
                </a:lnTo>
                <a:lnTo>
                  <a:pt x="0" y="8385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04755" y="307185"/>
            <a:ext cx="7901507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 dirty="0" err="1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協辦活動</a:t>
            </a:r>
            <a:endParaRPr lang="en-US" sz="9000" dirty="0">
              <a:solidFill>
                <a:srgbClr val="003EA8"/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764054" y="639358"/>
            <a:ext cx="9204910" cy="870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聖誕音樂劇-</a:t>
            </a:r>
            <a:r>
              <a:rPr lang="en-US" sz="5100" b="1" dirty="0" err="1">
                <a:solidFill>
                  <a:srgbClr val="FF5757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極地穿越</a:t>
            </a:r>
            <a:endParaRPr lang="en-US" sz="5100" b="1" dirty="0">
              <a:solidFill>
                <a:srgbClr val="FF5757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16E9F5C8-AC9E-40FC-BE35-7FDC23A4C0E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7" t="17907" b="10453"/>
          <a:stretch/>
        </p:blipFill>
        <p:spPr>
          <a:xfrm>
            <a:off x="12085195" y="4592380"/>
            <a:ext cx="2774993" cy="22430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7D6FA2D1-B761-4DB8-8127-1468128C828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2" t="13807" r="31371" b="-3237"/>
          <a:stretch/>
        </p:blipFill>
        <p:spPr>
          <a:xfrm>
            <a:off x="12085195" y="1955648"/>
            <a:ext cx="2494593" cy="22781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Freeform 10"/>
          <p:cNvSpPr/>
          <p:nvPr/>
        </p:nvSpPr>
        <p:spPr>
          <a:xfrm>
            <a:off x="11838334" y="7215487"/>
            <a:ext cx="3933041" cy="2604712"/>
          </a:xfrm>
          <a:custGeom>
            <a:avLst/>
            <a:gdLst/>
            <a:ahLst/>
            <a:cxnLst/>
            <a:rect l="l" t="t" r="r" b="b"/>
            <a:pathLst>
              <a:path w="8254994" h="6191245">
                <a:moveTo>
                  <a:pt x="0" y="0"/>
                </a:moveTo>
                <a:lnTo>
                  <a:pt x="8254994" y="0"/>
                </a:lnTo>
                <a:lnTo>
                  <a:pt x="8254994" y="6191246"/>
                </a:lnTo>
                <a:lnTo>
                  <a:pt x="0" y="6191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636" t="-8965" b="-20143"/>
            </a:stretch>
          </a:blipFill>
        </p:spPr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FB7CECF-EA4C-4022-85F6-C046C30A29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17723" y="1878556"/>
            <a:ext cx="9856527" cy="72060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60"/>
    </mc:Choice>
    <mc:Fallback>
      <p:transition spd="slow" advTm="726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354" r="-1468" b="-560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63572" y="3023301"/>
            <a:ext cx="15795020" cy="6745738"/>
            <a:chOff x="0" y="0"/>
            <a:chExt cx="5762066" cy="2460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62066" cy="2460863"/>
            </a:xfrm>
            <a:custGeom>
              <a:avLst/>
              <a:gdLst/>
              <a:ahLst/>
              <a:cxnLst/>
              <a:rect l="l" t="t" r="r" b="b"/>
              <a:pathLst>
                <a:path w="5762066" h="2460863">
                  <a:moveTo>
                    <a:pt x="0" y="0"/>
                  </a:moveTo>
                  <a:lnTo>
                    <a:pt x="5762066" y="0"/>
                  </a:lnTo>
                  <a:lnTo>
                    <a:pt x="5762066" y="2460863"/>
                  </a:lnTo>
                  <a:lnTo>
                    <a:pt x="0" y="24608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657197"/>
            <a:ext cx="15795020" cy="1907038"/>
            <a:chOff x="0" y="0"/>
            <a:chExt cx="5762066" cy="695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62066" cy="695693"/>
            </a:xfrm>
            <a:custGeom>
              <a:avLst/>
              <a:gdLst/>
              <a:ahLst/>
              <a:cxnLst/>
              <a:rect l="l" t="t" r="r" b="b"/>
              <a:pathLst>
                <a:path w="5762066" h="695693">
                  <a:moveTo>
                    <a:pt x="0" y="0"/>
                  </a:moveTo>
                  <a:lnTo>
                    <a:pt x="5762066" y="0"/>
                  </a:lnTo>
                  <a:lnTo>
                    <a:pt x="5762066" y="695693"/>
                  </a:lnTo>
                  <a:lnTo>
                    <a:pt x="0" y="695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85929" y="7614886"/>
            <a:ext cx="3227498" cy="3216534"/>
            <a:chOff x="0" y="0"/>
            <a:chExt cx="4303331" cy="4288712"/>
          </a:xfrm>
        </p:grpSpPr>
        <p:sp>
          <p:nvSpPr>
            <p:cNvPr id="9" name="Freeform 9"/>
            <p:cNvSpPr/>
            <p:nvPr/>
          </p:nvSpPr>
          <p:spPr>
            <a:xfrm>
              <a:off x="0" y="227933"/>
              <a:ext cx="4303331" cy="4060780"/>
            </a:xfrm>
            <a:custGeom>
              <a:avLst/>
              <a:gdLst/>
              <a:ahLst/>
              <a:cxnLst/>
              <a:rect l="l" t="t" r="r" b="b"/>
              <a:pathLst>
                <a:path w="4303331" h="4060780">
                  <a:moveTo>
                    <a:pt x="0" y="0"/>
                  </a:moveTo>
                  <a:lnTo>
                    <a:pt x="4303331" y="0"/>
                  </a:lnTo>
                  <a:lnTo>
                    <a:pt x="4303331" y="4060779"/>
                  </a:lnTo>
                  <a:lnTo>
                    <a:pt x="0" y="406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203414">
              <a:off x="827678" y="16560"/>
              <a:ext cx="584884" cy="838544"/>
            </a:xfrm>
            <a:custGeom>
              <a:avLst/>
              <a:gdLst/>
              <a:ahLst/>
              <a:cxnLst/>
              <a:rect l="l" t="t" r="r" b="b"/>
              <a:pathLst>
                <a:path w="584884" h="838544">
                  <a:moveTo>
                    <a:pt x="0" y="0"/>
                  </a:moveTo>
                  <a:lnTo>
                    <a:pt x="584885" y="0"/>
                  </a:lnTo>
                  <a:lnTo>
                    <a:pt x="584885" y="838544"/>
                  </a:lnTo>
                  <a:lnTo>
                    <a:pt x="0" y="83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666937" y="743941"/>
            <a:ext cx="8627029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下學期行事預告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77996" y="3369017"/>
            <a:ext cx="9204910" cy="870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115.03.28 親職教育日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77996" y="5100452"/>
            <a:ext cx="13509984" cy="2591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115.04.18 </a:t>
            </a:r>
            <a:r>
              <a:rPr lang="en-US" sz="51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親職教育講座</a:t>
            </a:r>
            <a:r>
              <a:rPr lang="en-US" sz="51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(</a:t>
            </a:r>
            <a:r>
              <a:rPr lang="en-US" sz="51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家長場</a:t>
            </a:r>
            <a:r>
              <a:rPr lang="en-US" sz="51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)</a:t>
            </a:r>
          </a:p>
          <a:p>
            <a:pPr algn="l">
              <a:lnSpc>
                <a:spcPts val="7139"/>
              </a:lnSpc>
            </a:pPr>
            <a:r>
              <a:rPr lang="en-US" sz="51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                      </a:t>
            </a:r>
            <a:r>
              <a:rPr lang="en-US" sz="51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吉靜如</a:t>
            </a:r>
            <a:r>
              <a:rPr lang="en-US" sz="51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(</a:t>
            </a:r>
            <a:r>
              <a:rPr lang="en-US" sz="51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吉官</a:t>
            </a:r>
            <a:r>
              <a:rPr lang="en-US" sz="5100" b="1" dirty="0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)       </a:t>
            </a:r>
            <a:r>
              <a:rPr lang="en-US" sz="51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少年調查保護官</a:t>
            </a:r>
            <a:endParaRPr lang="en-US" sz="51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  <a:p>
            <a:pPr algn="l">
              <a:lnSpc>
                <a:spcPts val="6440"/>
              </a:lnSpc>
            </a:pPr>
            <a:r>
              <a:rPr lang="en-US" sz="4600" b="1" dirty="0" err="1">
                <a:solidFill>
                  <a:srgbClr val="5E1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講題：孩子的網路危機、家長的控管方式與有效作為</a:t>
            </a:r>
            <a:endParaRPr lang="en-US" sz="4600" b="1" dirty="0">
              <a:solidFill>
                <a:srgbClr val="5E1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52"/>
    </mc:Choice>
    <mc:Fallback>
      <p:transition spd="slow" advTm="10752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圖片 33">
            <a:extLst>
              <a:ext uri="{FF2B5EF4-FFF2-40B4-BE49-F238E27FC236}">
                <a16:creationId xmlns:a16="http://schemas.microsoft.com/office/drawing/2014/main" id="{2B530D8C-338C-4E8A-97A8-4B1B8BDBA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8" y="0"/>
            <a:ext cx="18282583" cy="10287000"/>
          </a:xfrm>
          <a:prstGeom prst="rect">
            <a:avLst/>
          </a:prstGeom>
        </p:spPr>
      </p:pic>
      <p:graphicFrame>
        <p:nvGraphicFramePr>
          <p:cNvPr id="28" name="資料庫圖表 27">
            <a:extLst>
              <a:ext uri="{FF2B5EF4-FFF2-40B4-BE49-F238E27FC236}">
                <a16:creationId xmlns:a16="http://schemas.microsoft.com/office/drawing/2014/main" id="{1921C876-9B58-4472-86AB-E8226B8F0D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0248524"/>
              </p:ext>
            </p:extLst>
          </p:nvPr>
        </p:nvGraphicFramePr>
        <p:xfrm>
          <a:off x="0" y="0"/>
          <a:ext cx="18288000" cy="1028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Freeform 7"/>
          <p:cNvSpPr/>
          <p:nvPr/>
        </p:nvSpPr>
        <p:spPr>
          <a:xfrm rot="1528792">
            <a:off x="13433415" y="90668"/>
            <a:ext cx="5304464" cy="1668495"/>
          </a:xfrm>
          <a:custGeom>
            <a:avLst/>
            <a:gdLst/>
            <a:ahLst/>
            <a:cxnLst/>
            <a:rect l="l" t="t" r="r" b="b"/>
            <a:pathLst>
              <a:path w="5304464" h="1668495">
                <a:moveTo>
                  <a:pt x="0" y="0"/>
                </a:moveTo>
                <a:lnTo>
                  <a:pt x="5304464" y="0"/>
                </a:lnTo>
                <a:lnTo>
                  <a:pt x="5304464" y="1668495"/>
                </a:lnTo>
                <a:lnTo>
                  <a:pt x="0" y="16684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F2EADD2F-927E-406F-9A33-94761BCDAABD}"/>
              </a:ext>
            </a:extLst>
          </p:cNvPr>
          <p:cNvSpPr txBox="1"/>
          <p:nvPr/>
        </p:nvSpPr>
        <p:spPr>
          <a:xfrm>
            <a:off x="1599063" y="1400302"/>
            <a:ext cx="6248400" cy="1253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zh-TW" altLang="en-US" sz="7000" dirty="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活動的完成</a:t>
            </a:r>
            <a:endParaRPr lang="en-US" sz="7000" dirty="0">
              <a:solidFill>
                <a:srgbClr val="003EA8"/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9081FE4A-C7C3-4041-ACFC-3BF7FE0FB806}"/>
              </a:ext>
            </a:extLst>
          </p:cNvPr>
          <p:cNvSpPr txBox="1"/>
          <p:nvPr/>
        </p:nvSpPr>
        <p:spPr>
          <a:xfrm>
            <a:off x="1649649" y="2851118"/>
            <a:ext cx="2491902" cy="1253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zh-TW" altLang="en-US" sz="7000" dirty="0">
                <a:solidFill>
                  <a:srgbClr val="003EA8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感謝</a:t>
            </a:r>
            <a:endParaRPr lang="en-US" sz="7000" dirty="0">
              <a:solidFill>
                <a:srgbClr val="003EA8"/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4E9F2AA6-E6B8-45F9-B568-C4085CF6F3E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747" y="924915"/>
            <a:ext cx="8053604" cy="8053604"/>
          </a:xfrm>
          <a:prstGeom prst="rect">
            <a:avLst/>
          </a:prstGeom>
        </p:spPr>
      </p:pic>
      <p:sp>
        <p:nvSpPr>
          <p:cNvPr id="29" name="TextBox 11">
            <a:extLst>
              <a:ext uri="{FF2B5EF4-FFF2-40B4-BE49-F238E27FC236}">
                <a16:creationId xmlns:a16="http://schemas.microsoft.com/office/drawing/2014/main" id="{3029FF78-F79F-486F-B857-A0740531E2EE}"/>
              </a:ext>
            </a:extLst>
          </p:cNvPr>
          <p:cNvSpPr txBox="1"/>
          <p:nvPr/>
        </p:nvSpPr>
        <p:spPr>
          <a:xfrm>
            <a:off x="3993902" y="2881704"/>
            <a:ext cx="4114800" cy="1222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zh-TW" altLang="en-US" sz="6000" dirty="0">
                <a:solidFill>
                  <a:schemeClr val="bg2">
                    <a:lumMod val="25000"/>
                  </a:schemeClr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我們的孩子</a:t>
            </a:r>
            <a:endParaRPr lang="en-US" sz="6000" dirty="0">
              <a:solidFill>
                <a:schemeClr val="bg2">
                  <a:lumMod val="25000"/>
                </a:schemeClr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</p:txBody>
      </p:sp>
      <p:sp>
        <p:nvSpPr>
          <p:cNvPr id="31" name="TextBox 11">
            <a:extLst>
              <a:ext uri="{FF2B5EF4-FFF2-40B4-BE49-F238E27FC236}">
                <a16:creationId xmlns:a16="http://schemas.microsoft.com/office/drawing/2014/main" id="{186EAAFE-03BA-468C-8269-E2D793F6915A}"/>
              </a:ext>
            </a:extLst>
          </p:cNvPr>
          <p:cNvSpPr txBox="1"/>
          <p:nvPr/>
        </p:nvSpPr>
        <p:spPr>
          <a:xfrm>
            <a:off x="3993902" y="5133536"/>
            <a:ext cx="4114800" cy="1222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zh-TW" altLang="en-US" sz="6000" dirty="0">
                <a:solidFill>
                  <a:schemeClr val="bg2">
                    <a:lumMod val="25000"/>
                  </a:schemeClr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我們的老師</a:t>
            </a:r>
            <a:endParaRPr lang="en-US" sz="6000" dirty="0">
              <a:solidFill>
                <a:schemeClr val="bg2">
                  <a:lumMod val="25000"/>
                </a:schemeClr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</p:txBody>
      </p:sp>
      <p:sp>
        <p:nvSpPr>
          <p:cNvPr id="32" name="TextBox 11">
            <a:extLst>
              <a:ext uri="{FF2B5EF4-FFF2-40B4-BE49-F238E27FC236}">
                <a16:creationId xmlns:a16="http://schemas.microsoft.com/office/drawing/2014/main" id="{19CBD07A-639F-4042-9800-EF74141BB040}"/>
              </a:ext>
            </a:extLst>
          </p:cNvPr>
          <p:cNvSpPr txBox="1"/>
          <p:nvPr/>
        </p:nvSpPr>
        <p:spPr>
          <a:xfrm>
            <a:off x="3971012" y="4007620"/>
            <a:ext cx="4114800" cy="1222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zh-TW" altLang="en-US" sz="6000" dirty="0">
                <a:solidFill>
                  <a:schemeClr val="bg2">
                    <a:lumMod val="25000"/>
                  </a:schemeClr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我們的家長</a:t>
            </a:r>
            <a:endParaRPr lang="en-US" sz="6000" dirty="0">
              <a:solidFill>
                <a:schemeClr val="bg2">
                  <a:lumMod val="25000"/>
                </a:schemeClr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62"/>
    </mc:Choice>
    <mc:Fallback>
      <p:transition spd="slow" advTm="8062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203</Words>
  <Application>Microsoft Office PowerPoint</Application>
  <PresentationFormat>自訂</PresentationFormat>
  <Paragraphs>93</Paragraphs>
  <Slides>29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5" baseType="lpstr">
      <vt:lpstr>Noto Sans T Chinese</vt:lpstr>
      <vt:lpstr>Calibri</vt:lpstr>
      <vt:lpstr>王漢宗特黑體</vt:lpstr>
      <vt:lpstr>Arial</vt:lpstr>
      <vt:lpstr>Noto Sans T Chinese Bold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0107校務會議</dc:title>
  <dc:creator>user</dc:creator>
  <cp:lastModifiedBy>user</cp:lastModifiedBy>
  <cp:revision>24</cp:revision>
  <dcterms:created xsi:type="dcterms:W3CDTF">2006-08-16T00:00:00Z</dcterms:created>
  <dcterms:modified xsi:type="dcterms:W3CDTF">2026-01-07T01:25:09Z</dcterms:modified>
  <dc:identifier>DAG8960bsz8</dc:identifier>
</cp:coreProperties>
</file>