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10287000" cx="18288000"/>
  <p:notesSz cx="6858000" cy="9144000"/>
  <p:embeddedFontLst>
    <p:embeddedFont>
      <p:font typeface="Noto Sans TC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jWO/u0DEVKEVgMKvxNHxwXA7DH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46BAFD1-02FD-4E86-B045-3A99D74163CB}">
  <a:tblStyle styleId="{B46BAFD1-02FD-4E86-B045-3A99D74163C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NotoSansTC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NotoSansT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be6782193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g3be6782193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8" name="Google Shape;28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9" name="Google Shape;29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5" name="Google Shape;35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6" name="Google Shape;36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8" name="Google Shape;3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9" name="Google Shape;49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0" name="Google Shape;5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7" name="Google Shape;5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slide" Target="/ppt/slides/slide10.xml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5.png"/><Relationship Id="rId5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"/>
          <p:cNvSpPr/>
          <p:nvPr/>
        </p:nvSpPr>
        <p:spPr>
          <a:xfrm>
            <a:off x="13500047" y="-2510806"/>
            <a:ext cx="6763115" cy="5021613"/>
          </a:xfrm>
          <a:custGeom>
            <a:rect b="b" l="l" r="r" t="t"/>
            <a:pathLst>
              <a:path extrusionOk="0" h="5021613" w="6763115">
                <a:moveTo>
                  <a:pt x="0" y="0"/>
                </a:moveTo>
                <a:lnTo>
                  <a:pt x="6763115" y="0"/>
                </a:lnTo>
                <a:lnTo>
                  <a:pt x="6763115" y="5021612"/>
                </a:lnTo>
                <a:lnTo>
                  <a:pt x="0" y="502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7" name="Google Shape;77;p1"/>
          <p:cNvGrpSpPr/>
          <p:nvPr/>
        </p:nvGrpSpPr>
        <p:grpSpPr>
          <a:xfrm>
            <a:off x="2810712" y="3086100"/>
            <a:ext cx="13065301" cy="4137059"/>
            <a:chOff x="-1" y="95251"/>
            <a:chExt cx="17420400" cy="5516078"/>
          </a:xfrm>
        </p:grpSpPr>
        <p:sp>
          <p:nvSpPr>
            <p:cNvPr id="78" name="Google Shape;78;p1"/>
            <p:cNvSpPr txBox="1"/>
            <p:nvPr/>
          </p:nvSpPr>
          <p:spPr>
            <a:xfrm>
              <a:off x="0" y="95251"/>
              <a:ext cx="17420281" cy="4137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b="0" i="0" lang="en-US" sz="8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桃園市文山國小</a:t>
              </a:r>
              <a:endParaRPr b="0" i="0" sz="8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0"/>
                <a:buFont typeface="Arial"/>
                <a:buNone/>
              </a:pPr>
              <a:r>
                <a:rPr b="0" i="0" lang="en-US" sz="10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第二學期期初校務會議</a:t>
              </a:r>
              <a:endParaRPr b="0" i="0" sz="10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"/>
            <p:cNvSpPr txBox="1"/>
            <p:nvPr/>
          </p:nvSpPr>
          <p:spPr>
            <a:xfrm>
              <a:off x="-1" y="4690629"/>
              <a:ext cx="17420400" cy="9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972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0"/>
                <a:buFont typeface="Arial"/>
                <a:buNone/>
              </a:pPr>
              <a:r>
                <a:rPr b="0" i="0" lang="en-US" sz="5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115.02.25(三)</a:t>
              </a:r>
              <a:endParaRPr b="0" i="0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" name="Google Shape;80;p1"/>
          <p:cNvSpPr/>
          <p:nvPr/>
        </p:nvSpPr>
        <p:spPr>
          <a:xfrm>
            <a:off x="2611395" y="8824491"/>
            <a:ext cx="1900912" cy="1900912"/>
          </a:xfrm>
          <a:custGeom>
            <a:rect b="b" l="l" r="r" t="t"/>
            <a:pathLst>
              <a:path extrusionOk="0" h="1900912" w="1900912">
                <a:moveTo>
                  <a:pt x="0" y="0"/>
                </a:moveTo>
                <a:lnTo>
                  <a:pt x="1900912" y="0"/>
                </a:lnTo>
                <a:lnTo>
                  <a:pt x="1900912" y="1900912"/>
                </a:lnTo>
                <a:lnTo>
                  <a:pt x="0" y="1900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1" name="Google Shape;81;p1"/>
          <p:cNvSpPr/>
          <p:nvPr/>
        </p:nvSpPr>
        <p:spPr>
          <a:xfrm>
            <a:off x="13207061" y="535185"/>
            <a:ext cx="2469544" cy="2398545"/>
          </a:xfrm>
          <a:custGeom>
            <a:rect b="b" l="l" r="r" t="t"/>
            <a:pathLst>
              <a:path extrusionOk="0" h="2398545" w="2469544">
                <a:moveTo>
                  <a:pt x="0" y="0"/>
                </a:moveTo>
                <a:lnTo>
                  <a:pt x="2469544" y="0"/>
                </a:lnTo>
                <a:lnTo>
                  <a:pt x="2469544" y="2398545"/>
                </a:lnTo>
                <a:lnTo>
                  <a:pt x="0" y="23985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2" l="0" r="0" t="-102"/>
            </a:stretch>
          </a:blipFill>
          <a:ln>
            <a:noFill/>
          </a:ln>
        </p:spPr>
      </p:sp>
      <p:sp>
        <p:nvSpPr>
          <p:cNvPr id="82" name="Google Shape;82;p1"/>
          <p:cNvSpPr/>
          <p:nvPr/>
        </p:nvSpPr>
        <p:spPr>
          <a:xfrm>
            <a:off x="-1806370" y="5527050"/>
            <a:ext cx="4247897" cy="4247897"/>
          </a:xfrm>
          <a:custGeom>
            <a:rect b="b" l="l" r="r" t="t"/>
            <a:pathLst>
              <a:path extrusionOk="0" h="4247897" w="4247897">
                <a:moveTo>
                  <a:pt x="0" y="0"/>
                </a:moveTo>
                <a:lnTo>
                  <a:pt x="4247897" y="0"/>
                </a:lnTo>
                <a:lnTo>
                  <a:pt x="4247897" y="4247897"/>
                </a:lnTo>
                <a:lnTo>
                  <a:pt x="0" y="42478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5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 rot="-4106151">
            <a:off x="10471094" y="2789838"/>
            <a:ext cx="12179244" cy="7246650"/>
          </a:xfrm>
          <a:custGeom>
            <a:rect b="b" l="l" r="r" t="t"/>
            <a:pathLst>
              <a:path extrusionOk="0" h="7246650" w="12179244">
                <a:moveTo>
                  <a:pt x="0" y="0"/>
                </a:moveTo>
                <a:lnTo>
                  <a:pt x="12179244" y="0"/>
                </a:lnTo>
                <a:lnTo>
                  <a:pt x="12179244" y="7246650"/>
                </a:lnTo>
                <a:lnTo>
                  <a:pt x="0" y="724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2"/>
          <p:cNvSpPr/>
          <p:nvPr/>
        </p:nvSpPr>
        <p:spPr>
          <a:xfrm>
            <a:off x="13012231" y="-2819525"/>
            <a:ext cx="7096971" cy="7079229"/>
          </a:xfrm>
          <a:custGeom>
            <a:rect b="b" l="l" r="r" t="t"/>
            <a:pathLst>
              <a:path extrusionOk="0" h="7079229" w="7096971">
                <a:moveTo>
                  <a:pt x="0" y="0"/>
                </a:moveTo>
                <a:lnTo>
                  <a:pt x="7096971" y="0"/>
                </a:lnTo>
                <a:lnTo>
                  <a:pt x="7096971" y="7079229"/>
                </a:lnTo>
                <a:lnTo>
                  <a:pt x="0" y="7079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2"/>
          <p:cNvSpPr/>
          <p:nvPr/>
        </p:nvSpPr>
        <p:spPr>
          <a:xfrm>
            <a:off x="12398517" y="6500000"/>
            <a:ext cx="2292471" cy="2301100"/>
          </a:xfrm>
          <a:custGeom>
            <a:rect b="b" l="l" r="r" t="t"/>
            <a:pathLst>
              <a:path extrusionOk="0" h="2301100" w="2292471">
                <a:moveTo>
                  <a:pt x="0" y="0"/>
                </a:moveTo>
                <a:lnTo>
                  <a:pt x="2292471" y="0"/>
                </a:lnTo>
                <a:lnTo>
                  <a:pt x="2292471" y="2301100"/>
                </a:lnTo>
                <a:lnTo>
                  <a:pt x="0" y="2301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2"/>
          <p:cNvSpPr txBox="1"/>
          <p:nvPr/>
        </p:nvSpPr>
        <p:spPr>
          <a:xfrm>
            <a:off x="1426224" y="4457700"/>
            <a:ext cx="2886435" cy="13465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en-US" sz="10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議程</a:t>
            </a:r>
            <a:endParaRPr b="0" i="0" sz="10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7369824" y="2782807"/>
            <a:ext cx="56244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4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主席致詞</a:t>
            </a:r>
            <a:endParaRPr b="0" i="0" sz="6000" u="none" cap="none" strike="noStrike">
              <a:solidFill>
                <a:srgbClr val="00000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7369824" y="4251519"/>
            <a:ext cx="56244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4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各處室工作報告</a:t>
            </a:r>
            <a:endParaRPr b="0" i="0" sz="6000" u="none" cap="none" strike="noStrike">
              <a:solidFill>
                <a:srgbClr val="000000"/>
              </a:solidFill>
              <a:uFill>
                <a:noFill/>
              </a:uFill>
              <a:latin typeface="Noto Sans TC"/>
              <a:ea typeface="Noto Sans TC"/>
              <a:cs typeface="Noto Sans TC"/>
              <a:sym typeface="Noto Sans TC"/>
              <a:hlinkClick action="ppaction://hlinksldjump"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7369824" y="5720231"/>
            <a:ext cx="56244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4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提案討論</a:t>
            </a:r>
            <a:endParaRPr b="0" i="0" sz="6000" u="none" cap="none" strike="noStrike">
              <a:solidFill>
                <a:srgbClr val="00000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7369824" y="7188943"/>
            <a:ext cx="56244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4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臨時動議</a:t>
            </a:r>
            <a:endParaRPr b="0" i="0" sz="6000" u="none" cap="none" strike="noStrike">
              <a:solidFill>
                <a:srgbClr val="00000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5845824" y="2511226"/>
            <a:ext cx="947234" cy="888032"/>
          </a:xfrm>
          <a:custGeom>
            <a:rect b="b" l="l" r="r" t="t"/>
            <a:pathLst>
              <a:path extrusionOk="0" h="888032" w="947234">
                <a:moveTo>
                  <a:pt x="0" y="0"/>
                </a:moveTo>
                <a:lnTo>
                  <a:pt x="947234" y="0"/>
                </a:lnTo>
                <a:lnTo>
                  <a:pt x="947234" y="888032"/>
                </a:lnTo>
                <a:lnTo>
                  <a:pt x="0" y="888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5845824" y="3979938"/>
            <a:ext cx="947234" cy="888032"/>
          </a:xfrm>
          <a:custGeom>
            <a:rect b="b" l="l" r="r" t="t"/>
            <a:pathLst>
              <a:path extrusionOk="0" h="888032" w="947234">
                <a:moveTo>
                  <a:pt x="0" y="0"/>
                </a:moveTo>
                <a:lnTo>
                  <a:pt x="947234" y="0"/>
                </a:lnTo>
                <a:lnTo>
                  <a:pt x="947234" y="888032"/>
                </a:lnTo>
                <a:lnTo>
                  <a:pt x="0" y="888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>
            <a:off x="5845824" y="5448650"/>
            <a:ext cx="947234" cy="888032"/>
          </a:xfrm>
          <a:custGeom>
            <a:rect b="b" l="l" r="r" t="t"/>
            <a:pathLst>
              <a:path extrusionOk="0" h="888032" w="947234">
                <a:moveTo>
                  <a:pt x="0" y="0"/>
                </a:moveTo>
                <a:lnTo>
                  <a:pt x="947234" y="0"/>
                </a:lnTo>
                <a:lnTo>
                  <a:pt x="947234" y="888032"/>
                </a:lnTo>
                <a:lnTo>
                  <a:pt x="0" y="888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2"/>
          <p:cNvSpPr/>
          <p:nvPr/>
        </p:nvSpPr>
        <p:spPr>
          <a:xfrm>
            <a:off x="5845824" y="6917362"/>
            <a:ext cx="947234" cy="888032"/>
          </a:xfrm>
          <a:custGeom>
            <a:rect b="b" l="l" r="r" t="t"/>
            <a:pathLst>
              <a:path extrusionOk="0" h="888032" w="947234">
                <a:moveTo>
                  <a:pt x="0" y="0"/>
                </a:moveTo>
                <a:lnTo>
                  <a:pt x="947234" y="0"/>
                </a:lnTo>
                <a:lnTo>
                  <a:pt x="947234" y="888032"/>
                </a:lnTo>
                <a:lnTo>
                  <a:pt x="0" y="888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/>
          <p:nvPr/>
        </p:nvSpPr>
        <p:spPr>
          <a:xfrm>
            <a:off x="-1618449" y="-1177350"/>
            <a:ext cx="7096971" cy="7079229"/>
          </a:xfrm>
          <a:custGeom>
            <a:rect b="b" l="l" r="r" t="t"/>
            <a:pathLst>
              <a:path extrusionOk="0" h="7079229" w="7096971">
                <a:moveTo>
                  <a:pt x="0" y="0"/>
                </a:moveTo>
                <a:lnTo>
                  <a:pt x="7096971" y="0"/>
                </a:lnTo>
                <a:lnTo>
                  <a:pt x="7096971" y="7079229"/>
                </a:lnTo>
                <a:lnTo>
                  <a:pt x="0" y="7079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3"/>
          <p:cNvSpPr/>
          <p:nvPr/>
        </p:nvSpPr>
        <p:spPr>
          <a:xfrm>
            <a:off x="3232716" y="4109988"/>
            <a:ext cx="2072205" cy="2067025"/>
          </a:xfrm>
          <a:custGeom>
            <a:rect b="b" l="l" r="r" t="t"/>
            <a:pathLst>
              <a:path extrusionOk="0" h="2067025" w="2072205">
                <a:moveTo>
                  <a:pt x="0" y="0"/>
                </a:moveTo>
                <a:lnTo>
                  <a:pt x="2072205" y="0"/>
                </a:lnTo>
                <a:lnTo>
                  <a:pt x="2072205" y="2067024"/>
                </a:lnTo>
                <a:lnTo>
                  <a:pt x="0" y="20670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5" l="0" r="0" t="-46"/>
            </a:stretch>
          </a:blipFill>
          <a:ln>
            <a:noFill/>
          </a:ln>
        </p:spPr>
      </p:sp>
      <p:sp>
        <p:nvSpPr>
          <p:cNvPr id="106" name="Google Shape;106;p3"/>
          <p:cNvSpPr/>
          <p:nvPr/>
        </p:nvSpPr>
        <p:spPr>
          <a:xfrm>
            <a:off x="1028700" y="7014153"/>
            <a:ext cx="6480237" cy="6545694"/>
          </a:xfrm>
          <a:custGeom>
            <a:rect b="b" l="l" r="r" t="t"/>
            <a:pathLst>
              <a:path extrusionOk="0" h="6545694" w="6480237">
                <a:moveTo>
                  <a:pt x="0" y="0"/>
                </a:moveTo>
                <a:lnTo>
                  <a:pt x="6480237" y="0"/>
                </a:lnTo>
                <a:lnTo>
                  <a:pt x="6480237" y="6545694"/>
                </a:lnTo>
                <a:lnTo>
                  <a:pt x="0" y="6545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3"/>
          <p:cNvSpPr txBox="1"/>
          <p:nvPr/>
        </p:nvSpPr>
        <p:spPr>
          <a:xfrm>
            <a:off x="8991600" y="4836261"/>
            <a:ext cx="6400800" cy="1340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主席致詞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5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-1829227" y="-1606231"/>
            <a:ext cx="7031936" cy="7058405"/>
          </a:xfrm>
          <a:custGeom>
            <a:rect b="b" l="l" r="r" t="t"/>
            <a:pathLst>
              <a:path extrusionOk="0" h="7058405" w="7031936">
                <a:moveTo>
                  <a:pt x="0" y="0"/>
                </a:moveTo>
                <a:lnTo>
                  <a:pt x="7031936" y="0"/>
                </a:lnTo>
                <a:lnTo>
                  <a:pt x="7031936" y="7058405"/>
                </a:lnTo>
                <a:lnTo>
                  <a:pt x="0" y="7058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4"/>
          <p:cNvSpPr/>
          <p:nvPr/>
        </p:nvSpPr>
        <p:spPr>
          <a:xfrm rot="2567922">
            <a:off x="-3606412" y="5388333"/>
            <a:ext cx="10586305" cy="6298852"/>
          </a:xfrm>
          <a:custGeom>
            <a:rect b="b" l="l" r="r" t="t"/>
            <a:pathLst>
              <a:path extrusionOk="0" h="6298852" w="10586305">
                <a:moveTo>
                  <a:pt x="0" y="0"/>
                </a:moveTo>
                <a:lnTo>
                  <a:pt x="10586306" y="0"/>
                </a:lnTo>
                <a:lnTo>
                  <a:pt x="10586306" y="6298852"/>
                </a:lnTo>
                <a:lnTo>
                  <a:pt x="0" y="6298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4"/>
          <p:cNvSpPr txBox="1"/>
          <p:nvPr/>
        </p:nvSpPr>
        <p:spPr>
          <a:xfrm>
            <a:off x="8991600" y="4836261"/>
            <a:ext cx="6400800" cy="1340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教務處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 rot="10800000">
            <a:off x="-3510745" y="-579817"/>
            <a:ext cx="11125593" cy="13609289"/>
          </a:xfrm>
          <a:custGeom>
            <a:rect b="b" l="l" r="r" t="t"/>
            <a:pathLst>
              <a:path extrusionOk="0" h="13609289" w="11125593">
                <a:moveTo>
                  <a:pt x="0" y="0"/>
                </a:moveTo>
                <a:lnTo>
                  <a:pt x="11125593" y="0"/>
                </a:lnTo>
                <a:lnTo>
                  <a:pt x="11125593" y="13609289"/>
                </a:lnTo>
                <a:lnTo>
                  <a:pt x="0" y="13609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6"/>
          <p:cNvSpPr txBox="1"/>
          <p:nvPr/>
        </p:nvSpPr>
        <p:spPr>
          <a:xfrm>
            <a:off x="1028701" y="3815715"/>
            <a:ext cx="30861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教學組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1598995" y="-2370095"/>
            <a:ext cx="4214678" cy="4119847"/>
          </a:xfrm>
          <a:custGeom>
            <a:rect b="b" l="l" r="r" t="t"/>
            <a:pathLst>
              <a:path extrusionOk="0" h="4119847" w="4214678">
                <a:moveTo>
                  <a:pt x="0" y="0"/>
                </a:moveTo>
                <a:lnTo>
                  <a:pt x="4214678" y="0"/>
                </a:lnTo>
                <a:lnTo>
                  <a:pt x="4214678" y="4119847"/>
                </a:lnTo>
                <a:lnTo>
                  <a:pt x="0" y="41198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06" l="0" r="0" t="-1108"/>
            </a:stretch>
          </a:blipFill>
          <a:ln>
            <a:noFill/>
          </a:ln>
        </p:spPr>
      </p:sp>
      <p:sp>
        <p:nvSpPr>
          <p:cNvPr id="122" name="Google Shape;122;p6"/>
          <p:cNvSpPr txBox="1"/>
          <p:nvPr/>
        </p:nvSpPr>
        <p:spPr>
          <a:xfrm>
            <a:off x="4572004" y="1667400"/>
            <a:ext cx="12683700" cy="69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0" i="0" lang="en-US" sz="5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例行性定期考試、作業抽查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●本學期</a:t>
            </a:r>
            <a:r>
              <a:rPr b="0" i="0" lang="en-US" sz="5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參與學藝競賽：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桃園市115年市長盃硬筆書法競賽</a:t>
            </a:r>
            <a:endParaRPr b="0" i="0" sz="3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財團法人溫世仁文教基金會「115年中小學作文比賽」</a:t>
            </a:r>
            <a:endParaRPr b="0" i="0" sz="3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第66屆中小學科學展覽會</a:t>
            </a:r>
            <a:endParaRPr b="0" i="0" sz="30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桃園市115年度英語比賽</a:t>
            </a:r>
            <a:endParaRPr b="0" i="0" sz="30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115年桃園區語文競賽</a:t>
            </a:r>
            <a:endParaRPr b="0" i="0" sz="3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●調查115年度語言選修異動</a:t>
            </a:r>
            <a:endParaRPr b="0" i="0" sz="3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●五月中旬課程計畫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"/>
          <p:cNvSpPr/>
          <p:nvPr/>
        </p:nvSpPr>
        <p:spPr>
          <a:xfrm rot="10800000">
            <a:off x="-3510745" y="-579817"/>
            <a:ext cx="11125593" cy="13609289"/>
          </a:xfrm>
          <a:custGeom>
            <a:rect b="b" l="l" r="r" t="t"/>
            <a:pathLst>
              <a:path extrusionOk="0" h="13609289" w="11125593">
                <a:moveTo>
                  <a:pt x="0" y="0"/>
                </a:moveTo>
                <a:lnTo>
                  <a:pt x="11125593" y="0"/>
                </a:lnTo>
                <a:lnTo>
                  <a:pt x="11125593" y="13609289"/>
                </a:lnTo>
                <a:lnTo>
                  <a:pt x="0" y="13609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15"/>
          <p:cNvSpPr txBox="1"/>
          <p:nvPr/>
        </p:nvSpPr>
        <p:spPr>
          <a:xfrm>
            <a:off x="1028701" y="3815715"/>
            <a:ext cx="30861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教學組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1598995" y="-2370095"/>
            <a:ext cx="4214678" cy="4119847"/>
          </a:xfrm>
          <a:custGeom>
            <a:rect b="b" l="l" r="r" t="t"/>
            <a:pathLst>
              <a:path extrusionOk="0" h="4119847" w="4214678">
                <a:moveTo>
                  <a:pt x="0" y="0"/>
                </a:moveTo>
                <a:lnTo>
                  <a:pt x="4214678" y="0"/>
                </a:lnTo>
                <a:lnTo>
                  <a:pt x="4214678" y="4119847"/>
                </a:lnTo>
                <a:lnTo>
                  <a:pt x="0" y="41198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06" l="0" r="0" t="-1108"/>
            </a:stretch>
          </a:blipFill>
          <a:ln>
            <a:noFill/>
          </a:ln>
        </p:spPr>
      </p:sp>
      <p:graphicFrame>
        <p:nvGraphicFramePr>
          <p:cNvPr id="130" name="Google Shape;130;p15"/>
          <p:cNvGraphicFramePr/>
          <p:nvPr/>
        </p:nvGraphicFramePr>
        <p:xfrm>
          <a:off x="4486835" y="25586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{B46BAFD1-02FD-4E86-B045-3A99D74163CB}</a:tableStyleId>
              </a:tblPr>
              <a:tblGrid>
                <a:gridCol w="3048000"/>
                <a:gridCol w="3048000"/>
                <a:gridCol w="3048000"/>
                <a:gridCol w="3048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教師組參賽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社會組參賽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學生組指導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國語演說</a:t>
                      </a:r>
                      <a:endParaRPr b="1"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閩語演說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陳婉玲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楊斯顯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國語朗讀</a:t>
                      </a:r>
                      <a:endParaRPr b="1"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葉純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凃筱微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閩語朗讀</a:t>
                      </a:r>
                      <a:endParaRPr b="1"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賴毓仙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陳怡伶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李亭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客語朗讀</a:t>
                      </a:r>
                      <a:endParaRPr b="1"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彭宏育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彭宏育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寫字</a:t>
                      </a:r>
                      <a:endParaRPr b="1"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謝宗佑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謝宗佑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國語字音字形</a:t>
                      </a:r>
                      <a:endParaRPr b="1"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蔡佳蓉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蔡佳蓉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閩語字音字形</a:t>
                      </a:r>
                      <a:endParaRPr b="1"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楊斯顯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作文</a:t>
                      </a:r>
                      <a:endParaRPr b="1"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徐如玉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董榮富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31" name="Google Shape;131;p15"/>
          <p:cNvSpPr txBox="1"/>
          <p:nvPr/>
        </p:nvSpPr>
        <p:spPr>
          <a:xfrm>
            <a:off x="4257478" y="945975"/>
            <a:ext cx="12303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桃園區語文競賽參賽與指導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be67821937_0_0"/>
          <p:cNvSpPr/>
          <p:nvPr/>
        </p:nvSpPr>
        <p:spPr>
          <a:xfrm rot="10800000">
            <a:off x="-3510745" y="-579817"/>
            <a:ext cx="11125593" cy="13609289"/>
          </a:xfrm>
          <a:custGeom>
            <a:rect b="b" l="l" r="r" t="t"/>
            <a:pathLst>
              <a:path extrusionOk="0" h="13609289" w="11125593">
                <a:moveTo>
                  <a:pt x="0" y="0"/>
                </a:moveTo>
                <a:lnTo>
                  <a:pt x="11125593" y="0"/>
                </a:lnTo>
                <a:lnTo>
                  <a:pt x="11125593" y="13609289"/>
                </a:lnTo>
                <a:lnTo>
                  <a:pt x="0" y="13609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g3be67821937_0_0"/>
          <p:cNvSpPr txBox="1"/>
          <p:nvPr/>
        </p:nvSpPr>
        <p:spPr>
          <a:xfrm>
            <a:off x="1028701" y="3815715"/>
            <a:ext cx="3086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教學組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3be67821937_0_0"/>
          <p:cNvSpPr/>
          <p:nvPr/>
        </p:nvSpPr>
        <p:spPr>
          <a:xfrm>
            <a:off x="1598995" y="-2370095"/>
            <a:ext cx="4214678" cy="4119847"/>
          </a:xfrm>
          <a:custGeom>
            <a:rect b="b" l="l" r="r" t="t"/>
            <a:pathLst>
              <a:path extrusionOk="0" h="4119847" w="4214678">
                <a:moveTo>
                  <a:pt x="0" y="0"/>
                </a:moveTo>
                <a:lnTo>
                  <a:pt x="4214678" y="0"/>
                </a:lnTo>
                <a:lnTo>
                  <a:pt x="4214678" y="4119847"/>
                </a:lnTo>
                <a:lnTo>
                  <a:pt x="0" y="41198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06" l="0" r="0" t="-1108"/>
            </a:stretch>
          </a:blipFill>
          <a:ln>
            <a:noFill/>
          </a:ln>
        </p:spPr>
      </p:sp>
      <p:graphicFrame>
        <p:nvGraphicFramePr>
          <p:cNvPr id="139" name="Google Shape;139;g3be67821937_0_0"/>
          <p:cNvGraphicFramePr/>
          <p:nvPr/>
        </p:nvGraphicFramePr>
        <p:xfrm>
          <a:off x="5294710" y="230725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{B46BAFD1-02FD-4E86-B045-3A99D74163CB}</a:tableStyleId>
              </a:tblPr>
              <a:tblGrid>
                <a:gridCol w="5611475"/>
                <a:gridCol w="5170225"/>
              </a:tblGrid>
              <a:tr h="77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學生組指導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77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英語說故事比賽 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顏君庭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77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英語朗讀比賽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蔡佩穎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77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台語說故事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楊斯顯</a:t>
                      </a:r>
                      <a:endParaRPr sz="36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  <a:tr h="77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600" u="none" cap="none" strike="noStrike">
                          <a:solidFill>
                            <a:srgbClr val="291B25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第66屆中小學科學展覽會</a:t>
                      </a:r>
                      <a:endParaRPr sz="42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6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陳姵穎、許榆庭</a:t>
                      </a:r>
                      <a:endParaRPr sz="42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40" name="Google Shape;140;g3be67821937_0_0"/>
          <p:cNvSpPr txBox="1"/>
          <p:nvPr/>
        </p:nvSpPr>
        <p:spPr>
          <a:xfrm>
            <a:off x="4257466" y="945973"/>
            <a:ext cx="9514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其他競賽指導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 rot="-6398811">
            <a:off x="9895913" y="-906351"/>
            <a:ext cx="15844744" cy="9427623"/>
          </a:xfrm>
          <a:custGeom>
            <a:rect b="b" l="l" r="r" t="t"/>
            <a:pathLst>
              <a:path extrusionOk="0" h="9427623" w="15844744">
                <a:moveTo>
                  <a:pt x="0" y="0"/>
                </a:moveTo>
                <a:lnTo>
                  <a:pt x="15844744" y="0"/>
                </a:lnTo>
                <a:lnTo>
                  <a:pt x="15844744" y="9427623"/>
                </a:lnTo>
                <a:lnTo>
                  <a:pt x="0" y="9427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7"/>
          <p:cNvSpPr txBox="1"/>
          <p:nvPr/>
        </p:nvSpPr>
        <p:spPr>
          <a:xfrm>
            <a:off x="1028701" y="3815715"/>
            <a:ext cx="30861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設備組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 txBox="1"/>
          <p:nvPr/>
        </p:nvSpPr>
        <p:spPr>
          <a:xfrm>
            <a:off x="4814475" y="-32250"/>
            <a:ext cx="15254400" cy="10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●推動閱讀教育：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1.圖書館借閱：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(1)學生每人2本，借閱天數14天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(2)教職員每人60本，借閱天數70天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(3)每月借閱獎勵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2.配合親職教育日辦理主題書展(預計3/23-3/28辦理)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●辦理教科書、美勞簿本、學生卡事宜 。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●辦理讀報教育：115年3月9日至5月17日。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●教科書評選(115學年度)：預計</a:t>
            </a:r>
            <a:r>
              <a:rPr lang="en-US" sz="5000"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500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-5/7辦理 。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●文山通訊訂於6月初出刊 。</a:t>
            </a:r>
            <a:endParaRPr b="0" i="0" sz="5000" u="none" cap="none" strike="noStrike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/>
          <p:nvPr/>
        </p:nvSpPr>
        <p:spPr>
          <a:xfrm>
            <a:off x="-5776737" y="6583086"/>
            <a:ext cx="9374510" cy="6960573"/>
          </a:xfrm>
          <a:custGeom>
            <a:rect b="b" l="l" r="r" t="t"/>
            <a:pathLst>
              <a:path extrusionOk="0" h="6960573" w="9374510">
                <a:moveTo>
                  <a:pt x="0" y="0"/>
                </a:moveTo>
                <a:lnTo>
                  <a:pt x="9374509" y="0"/>
                </a:lnTo>
                <a:lnTo>
                  <a:pt x="9374509" y="6960573"/>
                </a:lnTo>
                <a:lnTo>
                  <a:pt x="0" y="6960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8"/>
          <p:cNvSpPr txBox="1"/>
          <p:nvPr/>
        </p:nvSpPr>
        <p:spPr>
          <a:xfrm>
            <a:off x="230826" y="4057078"/>
            <a:ext cx="3086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註冊組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 txBox="1"/>
          <p:nvPr/>
        </p:nvSpPr>
        <p:spPr>
          <a:xfrm>
            <a:off x="2771975" y="473975"/>
            <a:ext cx="15259500" cy="10248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46100" lvl="0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Char char="●"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課照班：2/23(一)~6/29(一)，六年級2/23(一)~6/9(二)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46100" lvl="0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Char char="●"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畢業典禮：</a:t>
            </a:r>
            <a:r>
              <a:rPr b="0" i="0" lang="en-US" sz="5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6/10 (三)</a:t>
            </a:r>
            <a:endParaRPr b="0" i="0" sz="50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46100" lvl="0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Char char="●"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課照班師資：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❤️低年級:林佩芬老師、康惠米老師、沈姿妤老師、陳珮綾老師</a:t>
            </a:r>
            <a:endParaRPr b="0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❤️</a:t>
            </a:r>
            <a:r>
              <a:rPr b="0" i="0" lang="en-US" sz="4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中年級:蔡佳蓉老師、林慧真老師、許榆庭老師、簡美玲老師、陳怡伶老師、林辰穎老師、陳秋芬老師、林秋貞老師</a:t>
            </a:r>
            <a:endParaRPr b="0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❤️</a:t>
            </a:r>
            <a:r>
              <a:rPr b="0" i="0" lang="en-US" sz="4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高年級:邱勝忠老師、林冠翰老師、張秀鳳老師、林玟綺老師、林佑學老師、張簡志霖老師、廖意稜老師、鄭美娟老師、連得傑老師</a:t>
            </a:r>
            <a:endParaRPr b="0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/>
          <p:nvPr/>
        </p:nvSpPr>
        <p:spPr>
          <a:xfrm>
            <a:off x="-3411895" y="-2498712"/>
            <a:ext cx="7688344" cy="4997423"/>
          </a:xfrm>
          <a:custGeom>
            <a:rect b="b" l="l" r="r" t="t"/>
            <a:pathLst>
              <a:path extrusionOk="0" h="4997423" w="7688344">
                <a:moveTo>
                  <a:pt x="0" y="0"/>
                </a:moveTo>
                <a:lnTo>
                  <a:pt x="7688343" y="0"/>
                </a:lnTo>
                <a:lnTo>
                  <a:pt x="7688343" y="4997424"/>
                </a:lnTo>
                <a:lnTo>
                  <a:pt x="0" y="4997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9"/>
          <p:cNvSpPr/>
          <p:nvPr/>
        </p:nvSpPr>
        <p:spPr>
          <a:xfrm>
            <a:off x="16212064" y="-2498712"/>
            <a:ext cx="4151872" cy="4157068"/>
          </a:xfrm>
          <a:custGeom>
            <a:rect b="b" l="l" r="r" t="t"/>
            <a:pathLst>
              <a:path extrusionOk="0" h="4157068" w="4151872">
                <a:moveTo>
                  <a:pt x="0" y="0"/>
                </a:moveTo>
                <a:lnTo>
                  <a:pt x="4151872" y="0"/>
                </a:lnTo>
                <a:lnTo>
                  <a:pt x="4151872" y="4157068"/>
                </a:lnTo>
                <a:lnTo>
                  <a:pt x="0" y="41570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9"/>
          <p:cNvSpPr/>
          <p:nvPr/>
        </p:nvSpPr>
        <p:spPr>
          <a:xfrm rot="2268625">
            <a:off x="14524740" y="4999582"/>
            <a:ext cx="6462605" cy="8517437"/>
          </a:xfrm>
          <a:custGeom>
            <a:rect b="b" l="l" r="r" t="t"/>
            <a:pathLst>
              <a:path extrusionOk="0" h="8517437" w="6462605">
                <a:moveTo>
                  <a:pt x="0" y="0"/>
                </a:moveTo>
                <a:lnTo>
                  <a:pt x="6462605" y="0"/>
                </a:lnTo>
                <a:lnTo>
                  <a:pt x="6462605" y="8517436"/>
                </a:lnTo>
                <a:lnTo>
                  <a:pt x="0" y="8517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9"/>
          <p:cNvSpPr txBox="1"/>
          <p:nvPr/>
        </p:nvSpPr>
        <p:spPr>
          <a:xfrm>
            <a:off x="1028701" y="3815715"/>
            <a:ext cx="30861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資訊組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9"/>
          <p:cNvSpPr txBox="1"/>
          <p:nvPr/>
        </p:nvSpPr>
        <p:spPr>
          <a:xfrm>
            <a:off x="4573595" y="1067988"/>
            <a:ext cx="12934476" cy="8771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●2/28帶領學生參與 PaGamO 環保防災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【桃園市】決賽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●汰舊換新</a:t>
            </a: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10臺行政電腦主機和螢幕。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●增加三間教室無線基地台。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●高年級體驗</a:t>
            </a:r>
            <a:r>
              <a:rPr b="0" i="0" lang="en-US" sz="5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無人機操作教學課程</a:t>
            </a: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●申請智慧學堂計畫汰換三臺108年份故障觸屏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(申請中，仍需視核定結果確定是否取得補助)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/>
          <p:nvPr/>
        </p:nvSpPr>
        <p:spPr>
          <a:xfrm>
            <a:off x="-4035558" y="-1421239"/>
            <a:ext cx="9207047" cy="13129479"/>
          </a:xfrm>
          <a:custGeom>
            <a:rect b="b" l="l" r="r" t="t"/>
            <a:pathLst>
              <a:path extrusionOk="0" h="13129479" w="9207047">
                <a:moveTo>
                  <a:pt x="0" y="0"/>
                </a:moveTo>
                <a:lnTo>
                  <a:pt x="9207046" y="0"/>
                </a:lnTo>
                <a:lnTo>
                  <a:pt x="9207046" y="13129478"/>
                </a:lnTo>
                <a:lnTo>
                  <a:pt x="0" y="13129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17"/>
          <p:cNvSpPr/>
          <p:nvPr/>
        </p:nvSpPr>
        <p:spPr>
          <a:xfrm>
            <a:off x="1991962" y="5427405"/>
            <a:ext cx="1610561" cy="1616624"/>
          </a:xfrm>
          <a:custGeom>
            <a:rect b="b" l="l" r="r" t="t"/>
            <a:pathLst>
              <a:path extrusionOk="0" h="1616624" w="1610561">
                <a:moveTo>
                  <a:pt x="0" y="0"/>
                </a:moveTo>
                <a:lnTo>
                  <a:pt x="1610561" y="0"/>
                </a:lnTo>
                <a:lnTo>
                  <a:pt x="1610561" y="1616623"/>
                </a:lnTo>
                <a:lnTo>
                  <a:pt x="0" y="1616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17"/>
          <p:cNvSpPr txBox="1"/>
          <p:nvPr/>
        </p:nvSpPr>
        <p:spPr>
          <a:xfrm>
            <a:off x="4639235" y="3004063"/>
            <a:ext cx="11322424" cy="64633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公開觀課。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115學年度課程計畫撰寫。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校訂課程評鑑。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社群計畫核結及提交115學年度社群計畫。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社群召集人改選。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暑假作業設計(5/30前定稿) 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完成校訂課程網站(協作平台)。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4257466" y="945973"/>
            <a:ext cx="9514670" cy="1551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校訂課程五大社群任務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/>
          <p:nvPr/>
        </p:nvSpPr>
        <p:spPr>
          <a:xfrm>
            <a:off x="-4035558" y="-1421239"/>
            <a:ext cx="9207047" cy="13129479"/>
          </a:xfrm>
          <a:custGeom>
            <a:rect b="b" l="l" r="r" t="t"/>
            <a:pathLst>
              <a:path extrusionOk="0" h="13129479" w="9207047">
                <a:moveTo>
                  <a:pt x="0" y="0"/>
                </a:moveTo>
                <a:lnTo>
                  <a:pt x="9207046" y="0"/>
                </a:lnTo>
                <a:lnTo>
                  <a:pt x="9207046" y="13129478"/>
                </a:lnTo>
                <a:lnTo>
                  <a:pt x="0" y="13129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18"/>
          <p:cNvSpPr/>
          <p:nvPr/>
        </p:nvSpPr>
        <p:spPr>
          <a:xfrm>
            <a:off x="1991962" y="5427405"/>
            <a:ext cx="1610561" cy="1616624"/>
          </a:xfrm>
          <a:custGeom>
            <a:rect b="b" l="l" r="r" t="t"/>
            <a:pathLst>
              <a:path extrusionOk="0" h="1616624" w="1610561">
                <a:moveTo>
                  <a:pt x="0" y="0"/>
                </a:moveTo>
                <a:lnTo>
                  <a:pt x="1610561" y="0"/>
                </a:lnTo>
                <a:lnTo>
                  <a:pt x="1610561" y="1616623"/>
                </a:lnTo>
                <a:lnTo>
                  <a:pt x="0" y="1616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18"/>
          <p:cNvSpPr txBox="1"/>
          <p:nvPr/>
        </p:nvSpPr>
        <p:spPr>
          <a:xfrm>
            <a:off x="4499513" y="461879"/>
            <a:ext cx="9514670" cy="1551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週三行事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9" name="Google Shape;179;p18"/>
          <p:cNvGraphicFramePr/>
          <p:nvPr/>
        </p:nvGraphicFramePr>
        <p:xfrm>
          <a:off x="1023773" y="1771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{B46BAFD1-02FD-4E86-B045-3A99D74163CB}</a:tableStyleId>
              </a:tblPr>
              <a:tblGrid>
                <a:gridCol w="820925"/>
                <a:gridCol w="1432625"/>
                <a:gridCol w="3959800"/>
                <a:gridCol w="1685875"/>
              </a:tblGrid>
              <a:tr h="4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週次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日期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預定行事/研習活動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主辦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</a:tr>
              <a:tr h="4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開學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2/11(二)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開學日課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學務處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</a:tr>
              <a:tr h="4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2/1</a:t>
                      </a: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三</a:t>
                      </a: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調整為放假日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863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2/18(三)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年假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 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02/25(三)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期初校務會議/特推會/課發會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總務處/輔導室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863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03/04(三)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學年會議/領域會議/補助審查會議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教務處/總務處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123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03/11 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輔導工作委員會/性平教育工作委員會/家庭教育工作委員會/學習扶助期初會議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輔導室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863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6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03/18(三)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C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特教知能研習</a:t>
                      </a:r>
                      <a:endParaRPr sz="2000" u="none" cap="none" strike="noStrike">
                        <a:solidFill>
                          <a:srgbClr val="C0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輔導室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7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03/25(三)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五大校訂課程社群會議(六)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8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04/01(三)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學年會議/領域會議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9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04/08(三)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C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反毒研習1HR</a:t>
                      </a: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/畢業典禮籌備會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學務處/教務處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10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04/15(三)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教師專業自主社群</a:t>
                      </a: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(五)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</a:tbl>
          </a:graphicData>
        </a:graphic>
      </p:graphicFrame>
      <p:graphicFrame>
        <p:nvGraphicFramePr>
          <p:cNvPr id="180" name="Google Shape;180;p18"/>
          <p:cNvGraphicFramePr/>
          <p:nvPr/>
        </p:nvGraphicFramePr>
        <p:xfrm>
          <a:off x="9418424" y="1771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{B46BAFD1-02FD-4E86-B045-3A99D74163CB}</a:tableStyleId>
              </a:tblPr>
              <a:tblGrid>
                <a:gridCol w="814175"/>
                <a:gridCol w="1420800"/>
                <a:gridCol w="3927200"/>
                <a:gridCol w="1671975"/>
              </a:tblGrid>
              <a:tr h="48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週次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日期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預定行事/研習活動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主辦</a:t>
                      </a:r>
                      <a:endParaRPr sz="14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1250" marB="61250" marR="61250" marL="61250" anchor="ctr"/>
                </a:tc>
              </a:tr>
              <a:tr h="49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11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04/22(三)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童笛箏鳴籌備會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五大校訂課程社群會議(七)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教務處/</a:t>
                      </a: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870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12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04/29(三)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花</a:t>
                      </a: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顏</a:t>
                      </a: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巧羽盃賽事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教務處/總務處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13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05/06(三)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學年會議/領域會議(選書)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870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14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05/13(三)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課發會/職配會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15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05/20(三)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教師專業自主社群</a:t>
                      </a: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(六)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16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05/27(三)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五大校訂課程社群會議(八)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17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06/03(三)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職級務選填/學年會議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49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18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06/10(三)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課發會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870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19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06/17(三)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五大校訂課程暨社群成果發表(九)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學習扶助期末會議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輔導室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  <a:tr h="1252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20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06/24(三)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期末校務會議/</a:t>
                      </a: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特推會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教務處</a:t>
                      </a:r>
                      <a:endParaRPr sz="2000" u="none" cap="none" strike="noStrik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/>
          <p:nvPr/>
        </p:nvSpPr>
        <p:spPr>
          <a:xfrm>
            <a:off x="-4035558" y="-1421239"/>
            <a:ext cx="9207047" cy="13129479"/>
          </a:xfrm>
          <a:custGeom>
            <a:rect b="b" l="l" r="r" t="t"/>
            <a:pathLst>
              <a:path extrusionOk="0" h="13129479" w="9207047">
                <a:moveTo>
                  <a:pt x="0" y="0"/>
                </a:moveTo>
                <a:lnTo>
                  <a:pt x="9207046" y="0"/>
                </a:lnTo>
                <a:lnTo>
                  <a:pt x="9207046" y="13129478"/>
                </a:lnTo>
                <a:lnTo>
                  <a:pt x="0" y="13129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19"/>
          <p:cNvSpPr/>
          <p:nvPr/>
        </p:nvSpPr>
        <p:spPr>
          <a:xfrm>
            <a:off x="1991962" y="5427405"/>
            <a:ext cx="1610561" cy="1616624"/>
          </a:xfrm>
          <a:custGeom>
            <a:rect b="b" l="l" r="r" t="t"/>
            <a:pathLst>
              <a:path extrusionOk="0" h="1616624" w="1610561">
                <a:moveTo>
                  <a:pt x="0" y="0"/>
                </a:moveTo>
                <a:lnTo>
                  <a:pt x="1610561" y="0"/>
                </a:lnTo>
                <a:lnTo>
                  <a:pt x="1610561" y="1616623"/>
                </a:lnTo>
                <a:lnTo>
                  <a:pt x="0" y="1616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19"/>
          <p:cNvSpPr txBox="1"/>
          <p:nvPr/>
        </p:nvSpPr>
        <p:spPr>
          <a:xfrm>
            <a:off x="4486065" y="4367903"/>
            <a:ext cx="9514670" cy="1551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用心 盡心 開心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9"/>
          <p:cNvSpPr txBox="1"/>
          <p:nvPr/>
        </p:nvSpPr>
        <p:spPr>
          <a:xfrm>
            <a:off x="6731724" y="6235717"/>
            <a:ext cx="9514670" cy="1551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Thanks!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/>
          <p:nvPr/>
        </p:nvSpPr>
        <p:spPr>
          <a:xfrm>
            <a:off x="-213197" y="-173477"/>
            <a:ext cx="18714395" cy="10633954"/>
          </a:xfrm>
          <a:custGeom>
            <a:rect b="b" l="l" r="r" t="t"/>
            <a:pathLst>
              <a:path extrusionOk="0" h="10633954" w="18714395">
                <a:moveTo>
                  <a:pt x="0" y="0"/>
                </a:moveTo>
                <a:lnTo>
                  <a:pt x="18714394" y="0"/>
                </a:lnTo>
                <a:lnTo>
                  <a:pt x="18714394" y="10633954"/>
                </a:lnTo>
                <a:lnTo>
                  <a:pt x="0" y="10633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966" l="0" r="0" t="0"/>
            </a:stretch>
          </a:blipFill>
          <a:ln>
            <a:noFill/>
          </a:ln>
        </p:spPr>
      </p:sp>
      <p:sp>
        <p:nvSpPr>
          <p:cNvPr id="194" name="Google Shape;194;p10"/>
          <p:cNvSpPr/>
          <p:nvPr/>
        </p:nvSpPr>
        <p:spPr>
          <a:xfrm>
            <a:off x="-2297203" y="-2928495"/>
            <a:ext cx="15270427" cy="11338292"/>
          </a:xfrm>
          <a:custGeom>
            <a:rect b="b" l="l" r="r" t="t"/>
            <a:pathLst>
              <a:path extrusionOk="0" h="11338292" w="15270427">
                <a:moveTo>
                  <a:pt x="0" y="0"/>
                </a:moveTo>
                <a:lnTo>
                  <a:pt x="15270427" y="0"/>
                </a:lnTo>
                <a:lnTo>
                  <a:pt x="15270427" y="11338292"/>
                </a:lnTo>
                <a:lnTo>
                  <a:pt x="0" y="113382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10"/>
          <p:cNvSpPr txBox="1"/>
          <p:nvPr/>
        </p:nvSpPr>
        <p:spPr>
          <a:xfrm>
            <a:off x="6705600" y="4838700"/>
            <a:ext cx="6400800" cy="1340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提案討論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>
            <a:off x="-213197" y="-173477"/>
            <a:ext cx="18714395" cy="10633954"/>
          </a:xfrm>
          <a:custGeom>
            <a:rect b="b" l="l" r="r" t="t"/>
            <a:pathLst>
              <a:path extrusionOk="0" h="10633954" w="18714395">
                <a:moveTo>
                  <a:pt x="0" y="0"/>
                </a:moveTo>
                <a:lnTo>
                  <a:pt x="18714394" y="0"/>
                </a:lnTo>
                <a:lnTo>
                  <a:pt x="18714394" y="10633954"/>
                </a:lnTo>
                <a:lnTo>
                  <a:pt x="0" y="10633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966" l="0" r="0" t="0"/>
            </a:stretch>
          </a:blipFill>
          <a:ln>
            <a:noFill/>
          </a:ln>
        </p:spPr>
      </p:sp>
      <p:sp>
        <p:nvSpPr>
          <p:cNvPr id="201" name="Google Shape;201;p11"/>
          <p:cNvSpPr/>
          <p:nvPr/>
        </p:nvSpPr>
        <p:spPr>
          <a:xfrm>
            <a:off x="-2989681" y="-8499685"/>
            <a:ext cx="10669189" cy="10749812"/>
          </a:xfrm>
          <a:custGeom>
            <a:rect b="b" l="l" r="r" t="t"/>
            <a:pathLst>
              <a:path extrusionOk="0" h="10749812" w="10669189">
                <a:moveTo>
                  <a:pt x="0" y="0"/>
                </a:moveTo>
                <a:lnTo>
                  <a:pt x="10669189" y="0"/>
                </a:lnTo>
                <a:lnTo>
                  <a:pt x="10669189" y="10749812"/>
                </a:lnTo>
                <a:lnTo>
                  <a:pt x="0" y="10749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11"/>
          <p:cNvSpPr/>
          <p:nvPr/>
        </p:nvSpPr>
        <p:spPr>
          <a:xfrm>
            <a:off x="16017251" y="7600093"/>
            <a:ext cx="4541497" cy="4575816"/>
          </a:xfrm>
          <a:custGeom>
            <a:rect b="b" l="l" r="r" t="t"/>
            <a:pathLst>
              <a:path extrusionOk="0" h="4575816" w="4541497">
                <a:moveTo>
                  <a:pt x="0" y="0"/>
                </a:moveTo>
                <a:lnTo>
                  <a:pt x="4541498" y="0"/>
                </a:lnTo>
                <a:lnTo>
                  <a:pt x="4541498" y="4575816"/>
                </a:lnTo>
                <a:lnTo>
                  <a:pt x="0" y="45758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11"/>
          <p:cNvSpPr txBox="1"/>
          <p:nvPr/>
        </p:nvSpPr>
        <p:spPr>
          <a:xfrm>
            <a:off x="6705600" y="4838700"/>
            <a:ext cx="6400800" cy="1340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臨時動議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/>
          <p:nvPr/>
        </p:nvSpPr>
        <p:spPr>
          <a:xfrm>
            <a:off x="0" y="-346954"/>
            <a:ext cx="18714395" cy="10633954"/>
          </a:xfrm>
          <a:custGeom>
            <a:rect b="b" l="l" r="r" t="t"/>
            <a:pathLst>
              <a:path extrusionOk="0" h="10633954" w="18714395">
                <a:moveTo>
                  <a:pt x="0" y="0"/>
                </a:moveTo>
                <a:lnTo>
                  <a:pt x="18714395" y="0"/>
                </a:lnTo>
                <a:lnTo>
                  <a:pt x="18714395" y="10633954"/>
                </a:lnTo>
                <a:lnTo>
                  <a:pt x="0" y="10633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966" l="0" r="0" t="0"/>
            </a:stretch>
          </a:blipFill>
          <a:ln>
            <a:noFill/>
          </a:ln>
        </p:spPr>
      </p:sp>
      <p:sp>
        <p:nvSpPr>
          <p:cNvPr id="209" name="Google Shape;209;p12"/>
          <p:cNvSpPr/>
          <p:nvPr/>
        </p:nvSpPr>
        <p:spPr>
          <a:xfrm>
            <a:off x="-3142829" y="-3244710"/>
            <a:ext cx="8568240" cy="8546820"/>
          </a:xfrm>
          <a:custGeom>
            <a:rect b="b" l="l" r="r" t="t"/>
            <a:pathLst>
              <a:path extrusionOk="0" h="8546820" w="8568240">
                <a:moveTo>
                  <a:pt x="0" y="0"/>
                </a:moveTo>
                <a:lnTo>
                  <a:pt x="8568240" y="0"/>
                </a:lnTo>
                <a:lnTo>
                  <a:pt x="8568240" y="8546820"/>
                </a:lnTo>
                <a:lnTo>
                  <a:pt x="0" y="85468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5" l="0" r="0" t="-46"/>
            </a:stretch>
          </a:blipFill>
          <a:ln>
            <a:noFill/>
          </a:ln>
        </p:spPr>
      </p:sp>
      <p:sp>
        <p:nvSpPr>
          <p:cNvPr id="210" name="Google Shape;210;p12"/>
          <p:cNvSpPr/>
          <p:nvPr/>
        </p:nvSpPr>
        <p:spPr>
          <a:xfrm>
            <a:off x="11672439" y="4440335"/>
            <a:ext cx="10089978" cy="9635929"/>
          </a:xfrm>
          <a:custGeom>
            <a:rect b="b" l="l" r="r" t="t"/>
            <a:pathLst>
              <a:path extrusionOk="0" h="9635929" w="10089978">
                <a:moveTo>
                  <a:pt x="0" y="0"/>
                </a:moveTo>
                <a:lnTo>
                  <a:pt x="10089978" y="0"/>
                </a:lnTo>
                <a:lnTo>
                  <a:pt x="10089978" y="9635930"/>
                </a:lnTo>
                <a:lnTo>
                  <a:pt x="0" y="9635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" l="0" r="0" t="-6"/>
            </a:stretch>
          </a:blipFill>
          <a:ln>
            <a:noFill/>
          </a:ln>
        </p:spPr>
      </p:sp>
      <p:sp>
        <p:nvSpPr>
          <p:cNvPr id="211" name="Google Shape;211;p12"/>
          <p:cNvSpPr txBox="1"/>
          <p:nvPr/>
        </p:nvSpPr>
        <p:spPr>
          <a:xfrm>
            <a:off x="7924800" y="4762500"/>
            <a:ext cx="35052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結論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"/>
          <p:cNvSpPr/>
          <p:nvPr/>
        </p:nvSpPr>
        <p:spPr>
          <a:xfrm>
            <a:off x="-213197" y="-173477"/>
            <a:ext cx="18714395" cy="10633954"/>
          </a:xfrm>
          <a:custGeom>
            <a:rect b="b" l="l" r="r" t="t"/>
            <a:pathLst>
              <a:path extrusionOk="0" h="10633954" w="18714395">
                <a:moveTo>
                  <a:pt x="0" y="0"/>
                </a:moveTo>
                <a:lnTo>
                  <a:pt x="18714394" y="0"/>
                </a:lnTo>
                <a:lnTo>
                  <a:pt x="18714394" y="10633954"/>
                </a:lnTo>
                <a:lnTo>
                  <a:pt x="0" y="10633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965" l="-23090" r="0" t="-40639"/>
            </a:stretch>
          </a:blipFill>
          <a:ln>
            <a:noFill/>
          </a:ln>
        </p:spPr>
      </p:sp>
      <p:sp>
        <p:nvSpPr>
          <p:cNvPr id="217" name="Google Shape;217;p13"/>
          <p:cNvSpPr/>
          <p:nvPr/>
        </p:nvSpPr>
        <p:spPr>
          <a:xfrm>
            <a:off x="-276014" y="-176744"/>
            <a:ext cx="6836746" cy="10882843"/>
          </a:xfrm>
          <a:custGeom>
            <a:rect b="b" l="l" r="r" t="t"/>
            <a:pathLst>
              <a:path extrusionOk="0" h="10287000" w="6836746">
                <a:moveTo>
                  <a:pt x="0" y="0"/>
                </a:moveTo>
                <a:lnTo>
                  <a:pt x="6836746" y="0"/>
                </a:lnTo>
                <a:lnTo>
                  <a:pt x="68367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17" r="-116" t="0"/>
            </a:stretch>
          </a:blipFill>
          <a:ln>
            <a:noFill/>
          </a:ln>
        </p:spPr>
      </p:sp>
      <p:grpSp>
        <p:nvGrpSpPr>
          <p:cNvPr id="218" name="Google Shape;218;p13"/>
          <p:cNvGrpSpPr/>
          <p:nvPr/>
        </p:nvGrpSpPr>
        <p:grpSpPr>
          <a:xfrm>
            <a:off x="8153400" y="4283865"/>
            <a:ext cx="9906000" cy="2308324"/>
            <a:chOff x="-1320800" y="1339252"/>
            <a:chExt cx="13207999" cy="3077766"/>
          </a:xfrm>
        </p:grpSpPr>
        <p:sp>
          <p:nvSpPr>
            <p:cNvPr id="219" name="Google Shape;219;p13"/>
            <p:cNvSpPr txBox="1"/>
            <p:nvPr/>
          </p:nvSpPr>
          <p:spPr>
            <a:xfrm>
              <a:off x="-1320800" y="1339252"/>
              <a:ext cx="13207999" cy="30777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0"/>
                <a:buFont typeface="Arial"/>
                <a:buNone/>
              </a:pPr>
              <a:r>
                <a:rPr b="0" i="0" lang="en-US" sz="15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Thank you!</a:t>
              </a:r>
              <a:endParaRPr b="0" i="0" sz="1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3"/>
            <p:cNvSpPr txBox="1"/>
            <p:nvPr/>
          </p:nvSpPr>
          <p:spPr>
            <a:xfrm>
              <a:off x="88900" y="3742987"/>
              <a:ext cx="9031906" cy="674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USER</dc:creator>
</cp:coreProperties>
</file>